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1">
  <p:sldMasterIdLst>
    <p:sldMasterId id="2147483651" r:id="rId1"/>
  </p:sldMasterIdLst>
  <p:notesMasterIdLst>
    <p:notesMasterId r:id="rId37"/>
  </p:notesMasterIdLst>
  <p:handoutMasterIdLst>
    <p:handoutMasterId r:id="rId38"/>
  </p:handoutMasterIdLst>
  <p:sldIdLst>
    <p:sldId id="724" r:id="rId2"/>
    <p:sldId id="847" r:id="rId3"/>
    <p:sldId id="848" r:id="rId4"/>
    <p:sldId id="851" r:id="rId5"/>
    <p:sldId id="849" r:id="rId6"/>
    <p:sldId id="905" r:id="rId7"/>
    <p:sldId id="850" r:id="rId8"/>
    <p:sldId id="852" r:id="rId9"/>
    <p:sldId id="853" r:id="rId10"/>
    <p:sldId id="846" r:id="rId11"/>
    <p:sldId id="911" r:id="rId12"/>
    <p:sldId id="912" r:id="rId13"/>
    <p:sldId id="855" r:id="rId14"/>
    <p:sldId id="856" r:id="rId15"/>
    <p:sldId id="860" r:id="rId16"/>
    <p:sldId id="864" r:id="rId17"/>
    <p:sldId id="865" r:id="rId18"/>
    <p:sldId id="909" r:id="rId19"/>
    <p:sldId id="907" r:id="rId20"/>
    <p:sldId id="859" r:id="rId21"/>
    <p:sldId id="903" r:id="rId22"/>
    <p:sldId id="904" r:id="rId23"/>
    <p:sldId id="880" r:id="rId24"/>
    <p:sldId id="913" r:id="rId25"/>
    <p:sldId id="914" r:id="rId26"/>
    <p:sldId id="915" r:id="rId27"/>
    <p:sldId id="916" r:id="rId28"/>
    <p:sldId id="917" r:id="rId29"/>
    <p:sldId id="918" r:id="rId30"/>
    <p:sldId id="919" r:id="rId31"/>
    <p:sldId id="921" r:id="rId32"/>
    <p:sldId id="922" r:id="rId33"/>
    <p:sldId id="923" r:id="rId34"/>
    <p:sldId id="920" r:id="rId35"/>
    <p:sldId id="845" r:id="rId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E7F3F4"/>
    <a:srgbClr val="0000FF"/>
    <a:srgbClr val="FF6600"/>
    <a:srgbClr val="6666FF"/>
    <a:srgbClr val="66FFF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7" autoAdjust="0"/>
    <p:restoredTop sz="75709" autoAdjust="0"/>
  </p:normalViewPr>
  <p:slideViewPr>
    <p:cSldViewPr>
      <p:cViewPr varScale="1">
        <p:scale>
          <a:sx n="63" d="100"/>
          <a:sy n="63" d="100"/>
        </p:scale>
        <p:origin x="2093" y="48"/>
      </p:cViewPr>
      <p:guideLst>
        <p:guide orient="horz" pos="2160"/>
        <p:guide pos="2880"/>
      </p:guideLst>
    </p:cSldViewPr>
  </p:slideViewPr>
  <p:notesTextViewPr>
    <p:cViewPr>
      <p:scale>
        <a:sx n="3" d="2"/>
        <a:sy n="3" d="2"/>
      </p:scale>
      <p:origin x="0" y="0"/>
    </p:cViewPr>
  </p:notesTextViewPr>
  <p:sorterViewPr>
    <p:cViewPr>
      <p:scale>
        <a:sx n="66" d="100"/>
        <a:sy n="66" d="100"/>
      </p:scale>
      <p:origin x="0" y="2328"/>
    </p:cViewPr>
  </p:sorterViewPr>
  <p:notesViewPr>
    <p:cSldViewPr>
      <p:cViewPr varScale="1">
        <p:scale>
          <a:sx n="56" d="100"/>
          <a:sy n="56" d="100"/>
        </p:scale>
        <p:origin x="-1212" y="-9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122883"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122884"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122885"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F31643C2-8933-4163-AC4A-AAF8FBA88FDB}" type="slidenum">
              <a:rPr lang="en-US" altLang="zh-CN"/>
              <a:pPr>
                <a:defRPr/>
              </a:pPr>
              <a:t>‹#›</a:t>
            </a:fld>
            <a:endParaRPr lang="en-US" altLang="zh-CN"/>
          </a:p>
        </p:txBody>
      </p:sp>
    </p:spTree>
    <p:extLst>
      <p:ext uri="{BB962C8B-B14F-4D97-AF65-F5344CB8AC3E}">
        <p14:creationId xmlns:p14="http://schemas.microsoft.com/office/powerpoint/2010/main" val="3916058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2253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604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889AA841-83D4-496B-93DA-FBE994D8A09E}" type="slidenum">
              <a:rPr lang="en-US" altLang="zh-CN"/>
              <a:pPr>
                <a:defRPr/>
              </a:pPr>
              <a:t>‹#›</a:t>
            </a:fld>
            <a:endParaRPr lang="en-US" altLang="zh-CN"/>
          </a:p>
        </p:txBody>
      </p:sp>
    </p:spTree>
    <p:extLst>
      <p:ext uri="{BB962C8B-B14F-4D97-AF65-F5344CB8AC3E}">
        <p14:creationId xmlns:p14="http://schemas.microsoft.com/office/powerpoint/2010/main" val="30747803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1</a:t>
            </a:fld>
            <a:endParaRPr lang="en-US" altLang="zh-CN"/>
          </a:p>
        </p:txBody>
      </p:sp>
    </p:spTree>
    <p:extLst>
      <p:ext uri="{BB962C8B-B14F-4D97-AF65-F5344CB8AC3E}">
        <p14:creationId xmlns:p14="http://schemas.microsoft.com/office/powerpoint/2010/main" val="2048627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89AA841-83D4-496B-93DA-FBE994D8A09E}" type="slidenum">
              <a:rPr lang="en-US" altLang="zh-CN" smtClean="0"/>
              <a:pPr>
                <a:defRPr/>
              </a:pPr>
              <a:t>12</a:t>
            </a:fld>
            <a:endParaRPr lang="en-US" altLang="zh-CN"/>
          </a:p>
        </p:txBody>
      </p:sp>
    </p:spTree>
    <p:extLst>
      <p:ext uri="{BB962C8B-B14F-4D97-AF65-F5344CB8AC3E}">
        <p14:creationId xmlns:p14="http://schemas.microsoft.com/office/powerpoint/2010/main" val="3756709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14</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15</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16</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17</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18</a:t>
            </a:fld>
            <a:endParaRPr lang="en-US" altLang="zh-CN"/>
          </a:p>
        </p:txBody>
      </p:sp>
    </p:spTree>
    <p:extLst>
      <p:ext uri="{BB962C8B-B14F-4D97-AF65-F5344CB8AC3E}">
        <p14:creationId xmlns:p14="http://schemas.microsoft.com/office/powerpoint/2010/main" val="3047030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just" fontAlgn="auto">
              <a:spcBef>
                <a:spcPts val="0"/>
              </a:spcBef>
              <a:spcAft>
                <a:spcPts val="0"/>
              </a:spcAft>
              <a:defRPr/>
            </a:pPr>
            <a:endParaRPr lang="en-US" altLang="zh-CN" sz="1200" b="1" kern="0" dirty="0">
              <a:solidFill>
                <a:srgbClr val="2D2D8A"/>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19</a:t>
            </a:fld>
            <a:endParaRPr lang="en-US" altLang="zh-CN"/>
          </a:p>
        </p:txBody>
      </p:sp>
    </p:spTree>
    <p:extLst>
      <p:ext uri="{BB962C8B-B14F-4D97-AF65-F5344CB8AC3E}">
        <p14:creationId xmlns:p14="http://schemas.microsoft.com/office/powerpoint/2010/main" val="464099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23</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24</a:t>
            </a:fld>
            <a:endParaRPr lang="en-US" altLang="zh-CN"/>
          </a:p>
        </p:txBody>
      </p:sp>
    </p:spTree>
    <p:extLst>
      <p:ext uri="{BB962C8B-B14F-4D97-AF65-F5344CB8AC3E}">
        <p14:creationId xmlns:p14="http://schemas.microsoft.com/office/powerpoint/2010/main" val="2034667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25</a:t>
            </a:fld>
            <a:endParaRPr lang="en-US" altLang="zh-CN"/>
          </a:p>
        </p:txBody>
      </p:sp>
    </p:spTree>
    <p:extLst>
      <p:ext uri="{BB962C8B-B14F-4D97-AF65-F5344CB8AC3E}">
        <p14:creationId xmlns:p14="http://schemas.microsoft.com/office/powerpoint/2010/main" val="2523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26</a:t>
            </a:fld>
            <a:endParaRPr lang="en-US" altLang="zh-CN"/>
          </a:p>
        </p:txBody>
      </p:sp>
    </p:spTree>
    <p:extLst>
      <p:ext uri="{BB962C8B-B14F-4D97-AF65-F5344CB8AC3E}">
        <p14:creationId xmlns:p14="http://schemas.microsoft.com/office/powerpoint/2010/main" val="396510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27</a:t>
            </a:fld>
            <a:endParaRPr lang="en-US" altLang="zh-CN"/>
          </a:p>
        </p:txBody>
      </p:sp>
    </p:spTree>
    <p:extLst>
      <p:ext uri="{BB962C8B-B14F-4D97-AF65-F5344CB8AC3E}">
        <p14:creationId xmlns:p14="http://schemas.microsoft.com/office/powerpoint/2010/main" val="45396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28</a:t>
            </a:fld>
            <a:endParaRPr lang="en-US" altLang="zh-CN"/>
          </a:p>
        </p:txBody>
      </p:sp>
    </p:spTree>
    <p:extLst>
      <p:ext uri="{BB962C8B-B14F-4D97-AF65-F5344CB8AC3E}">
        <p14:creationId xmlns:p14="http://schemas.microsoft.com/office/powerpoint/2010/main" val="3779347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29</a:t>
            </a:fld>
            <a:endParaRPr lang="en-US" altLang="zh-CN"/>
          </a:p>
        </p:txBody>
      </p:sp>
    </p:spTree>
    <p:extLst>
      <p:ext uri="{BB962C8B-B14F-4D97-AF65-F5344CB8AC3E}">
        <p14:creationId xmlns:p14="http://schemas.microsoft.com/office/powerpoint/2010/main" val="888916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30</a:t>
            </a:fld>
            <a:endParaRPr lang="en-US" altLang="zh-CN"/>
          </a:p>
        </p:txBody>
      </p:sp>
    </p:spTree>
    <p:extLst>
      <p:ext uri="{BB962C8B-B14F-4D97-AF65-F5344CB8AC3E}">
        <p14:creationId xmlns:p14="http://schemas.microsoft.com/office/powerpoint/2010/main" val="247184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31</a:t>
            </a:fld>
            <a:endParaRPr lang="en-US" altLang="zh-CN"/>
          </a:p>
        </p:txBody>
      </p:sp>
    </p:spTree>
    <p:extLst>
      <p:ext uri="{BB962C8B-B14F-4D97-AF65-F5344CB8AC3E}">
        <p14:creationId xmlns:p14="http://schemas.microsoft.com/office/powerpoint/2010/main" val="202333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32</a:t>
            </a:fld>
            <a:endParaRPr lang="en-US" altLang="zh-CN"/>
          </a:p>
        </p:txBody>
      </p:sp>
    </p:spTree>
    <p:extLst>
      <p:ext uri="{BB962C8B-B14F-4D97-AF65-F5344CB8AC3E}">
        <p14:creationId xmlns:p14="http://schemas.microsoft.com/office/powerpoint/2010/main" val="1550941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33</a:t>
            </a:fld>
            <a:endParaRPr lang="en-US" altLang="zh-CN"/>
          </a:p>
        </p:txBody>
      </p:sp>
    </p:spTree>
    <p:extLst>
      <p:ext uri="{BB962C8B-B14F-4D97-AF65-F5344CB8AC3E}">
        <p14:creationId xmlns:p14="http://schemas.microsoft.com/office/powerpoint/2010/main" val="4049559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34</a:t>
            </a:fld>
            <a:endParaRPr lang="en-US" altLang="zh-CN"/>
          </a:p>
        </p:txBody>
      </p:sp>
    </p:spTree>
    <p:extLst>
      <p:ext uri="{BB962C8B-B14F-4D97-AF65-F5344CB8AC3E}">
        <p14:creationId xmlns:p14="http://schemas.microsoft.com/office/powerpoint/2010/main" val="352953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89AA841-83D4-496B-93DA-FBE994D8A09E}" type="slidenum">
              <a:rPr lang="en-US" altLang="zh-CN" smtClean="0"/>
              <a:pPr>
                <a:defRPr/>
              </a:pPr>
              <a:t>3</a:t>
            </a:fld>
            <a:endParaRPr lang="en-US" altLang="zh-CN"/>
          </a:p>
        </p:txBody>
      </p:sp>
    </p:spTree>
    <p:extLst>
      <p:ext uri="{BB962C8B-B14F-4D97-AF65-F5344CB8AC3E}">
        <p14:creationId xmlns:p14="http://schemas.microsoft.com/office/powerpoint/2010/main" val="2759295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89AA841-83D4-496B-93DA-FBE994D8A09E}" type="slidenum">
              <a:rPr lang="en-US" altLang="zh-CN" smtClean="0"/>
              <a:pPr>
                <a:defRPr/>
              </a:pPr>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89AA841-83D4-496B-93DA-FBE994D8A09E}" type="slidenum">
              <a:rPr lang="en-US" altLang="zh-CN" smtClean="0"/>
              <a:pPr>
                <a:defRPr/>
              </a:pPr>
              <a:t>11</a:t>
            </a:fld>
            <a:endParaRPr lang="en-US" altLang="zh-CN"/>
          </a:p>
        </p:txBody>
      </p:sp>
    </p:spTree>
    <p:extLst>
      <p:ext uri="{BB962C8B-B14F-4D97-AF65-F5344CB8AC3E}">
        <p14:creationId xmlns:p14="http://schemas.microsoft.com/office/powerpoint/2010/main" val="3428169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1187450" y="1989138"/>
            <a:ext cx="6840538" cy="1684337"/>
          </a:xfrm>
        </p:spPr>
        <p:txBody>
          <a:bodyPr/>
          <a:lstStyle>
            <a:lvl1pPr algn="ctr">
              <a:defRPr sz="5600"/>
            </a:lvl1pPr>
          </a:lstStyle>
          <a:p>
            <a:pPr lvl="0"/>
            <a:r>
              <a:rPr lang="zh-CN" altLang="en-US" noProof="0"/>
              <a:t>单击此处编辑母版标题样式</a:t>
            </a:r>
          </a:p>
        </p:txBody>
      </p:sp>
      <p:sp>
        <p:nvSpPr>
          <p:cNvPr id="133123" name="Rectangle 3"/>
          <p:cNvSpPr>
            <a:spLocks noGrp="1" noChangeArrowheads="1"/>
          </p:cNvSpPr>
          <p:nvPr>
            <p:ph type="subTitle" idx="1"/>
          </p:nvPr>
        </p:nvSpPr>
        <p:spPr>
          <a:xfrm>
            <a:off x="1763713" y="4005263"/>
            <a:ext cx="5864225" cy="647700"/>
          </a:xfrm>
        </p:spPr>
        <p:txBody>
          <a:bodyPr/>
          <a:lstStyle>
            <a:lvl1pPr marL="0" indent="0" algn="ctr">
              <a:buFont typeface="Wingdings" pitchFamily="2" charset="2"/>
              <a:buNone/>
              <a:defRPr sz="3200">
                <a:ea typeface="华文细黑" pitchFamily="2" charset="-122"/>
              </a:defRPr>
            </a:lvl1pPr>
          </a:lstStyle>
          <a:p>
            <a:pPr lvl="0"/>
            <a:r>
              <a:rPr lang="zh-CN" altLang="en-US" noProof="0"/>
              <a:t>单击此处编辑母版副标题样式</a:t>
            </a:r>
          </a:p>
        </p:txBody>
      </p:sp>
    </p:spTree>
  </p:cSld>
  <p:clrMapOvr>
    <a:masterClrMapping/>
  </p:clrMapOvr>
  <p:transition>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4" name="直接连接符 3"/>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3063" y="274638"/>
            <a:ext cx="1963737" cy="60340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274638"/>
            <a:ext cx="5743575" cy="60340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4" name="直接连接符 3"/>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835150" y="274638"/>
            <a:ext cx="6851650" cy="1143000"/>
          </a:xfrm>
        </p:spPr>
        <p:txBody>
          <a:bodyPr/>
          <a:lstStyle/>
          <a:p>
            <a:r>
              <a:rPr lang="zh-CN" altLang="en-US"/>
              <a:t>单击此处编辑母版标题样式</a:t>
            </a:r>
          </a:p>
        </p:txBody>
      </p:sp>
      <p:sp>
        <p:nvSpPr>
          <p:cNvPr id="3" name="表格占位符 2"/>
          <p:cNvSpPr>
            <a:spLocks noGrp="1"/>
          </p:cNvSpPr>
          <p:nvPr>
            <p:ph type="tbl" idx="1"/>
          </p:nvPr>
        </p:nvSpPr>
        <p:spPr>
          <a:xfrm>
            <a:off x="827088" y="1989138"/>
            <a:ext cx="7859712" cy="4319587"/>
          </a:xfrm>
        </p:spPr>
        <p:txBody>
          <a:bodyPr/>
          <a:lstStyle/>
          <a:p>
            <a:pPr lvl="0"/>
            <a:endParaRPr lang="zh-CN" altLang="en-US" noProof="0"/>
          </a:p>
        </p:txBody>
      </p:sp>
      <p:cxnSp>
        <p:nvCxnSpPr>
          <p:cNvPr id="4" name="直接连接符 3"/>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4" name="日期占位符 7"/>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CN">
              <a:solidFill>
                <a:srgbClr val="000000"/>
              </a:solidFill>
            </a:endParaRPr>
          </a:p>
        </p:txBody>
      </p:sp>
      <p:sp>
        <p:nvSpPr>
          <p:cNvPr id="5" name="灯片编号占位符 8"/>
          <p:cNvSpPr>
            <a:spLocks noGrp="1"/>
          </p:cNvSpPr>
          <p:nvPr>
            <p:ph type="sldNum" sz="quarter" idx="11"/>
          </p:nvPr>
        </p:nvSpPr>
        <p:spPr>
          <a:xfrm>
            <a:off x="7010400" y="225425"/>
            <a:ext cx="2133600" cy="476250"/>
          </a:xfrm>
          <a:prstGeom prst="rect">
            <a:avLst/>
          </a:prstGeom>
        </p:spPr>
        <p:txBody>
          <a:bodyPr/>
          <a:lstStyle>
            <a:lvl1pPr>
              <a:defRPr>
                <a:latin typeface="Arial" charset="0"/>
                <a:ea typeface="宋体" pitchFamily="2" charset="-122"/>
                <a:cs typeface="+mn-cs"/>
              </a:defRPr>
            </a:lvl1pPr>
          </a:lstStyle>
          <a:p>
            <a:pPr>
              <a:defRPr/>
            </a:pPr>
            <a:fld id="{A9A072BB-5F3A-49C1-933F-DE015967AAD3}" type="slidenum">
              <a:rPr lang="en-US" altLang="zh-CN" sz="2000">
                <a:solidFill>
                  <a:srgbClr val="000000"/>
                </a:solidFill>
              </a:rPr>
              <a:pPr>
                <a:defRPr/>
              </a:pPr>
              <a:t>‹#›</a:t>
            </a:fld>
            <a:r>
              <a:rPr lang="en-US" altLang="zh-CN" sz="2000">
                <a:solidFill>
                  <a:srgbClr val="000000"/>
                </a:solidFill>
              </a:rPr>
              <a:t>/38</a:t>
            </a:r>
          </a:p>
        </p:txBody>
      </p:sp>
      <p:sp>
        <p:nvSpPr>
          <p:cNvPr id="6" name="页脚占位符 9"/>
          <p:cNvSpPr>
            <a:spLocks noGrp="1"/>
          </p:cNvSpPr>
          <p:nvPr>
            <p:ph type="ftr" sz="quarter" idx="12"/>
          </p:nvPr>
        </p:nvSpPr>
        <p:spPr>
          <a:xfrm>
            <a:off x="3149600" y="6203950"/>
            <a:ext cx="2895600" cy="476250"/>
          </a:xfrm>
          <a:prstGeom prst="rect">
            <a:avLst/>
          </a:prstGeom>
        </p:spPr>
        <p:txBody>
          <a:bodyPr/>
          <a:lstStyle>
            <a:lvl1pPr>
              <a:defRPr/>
            </a:lvl1pPr>
          </a:lstStyle>
          <a:p>
            <a:pPr>
              <a:defRPr/>
            </a:pPr>
            <a:endParaRPr lang="en-US" altLang="zh-CN">
              <a:solidFill>
                <a:srgbClr val="000000"/>
              </a:solidFill>
            </a:endParaRPr>
          </a:p>
        </p:txBody>
      </p:sp>
      <p:cxnSp>
        <p:nvCxnSpPr>
          <p:cNvPr id="8" name="直接连接符 7"/>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5110370"/>
      </p:ext>
    </p:extLst>
  </p:cSld>
  <p:clrMapOvr>
    <a:masterClrMapping/>
  </p:clrMapOvr>
  <p:transition>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p>
            <a:r>
              <a:rPr lang="de-DE"/>
              <a:t>Titelmasterformat durch Klicken bearbeiten</a:t>
            </a:r>
          </a:p>
        </p:txBody>
      </p:sp>
      <p:sp>
        <p:nvSpPr>
          <p:cNvPr id="3" name="Textplatzhalter 2"/>
          <p:cNvSpPr>
            <a:spLocks noGrp="1"/>
          </p:cNvSpPr>
          <p:nvPr>
            <p:ph type="body" sz="half" idx="1"/>
          </p:nvPr>
        </p:nvSpPr>
        <p:spPr>
          <a:xfrm>
            <a:off x="457200" y="1600200"/>
            <a:ext cx="4038600" cy="45259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xfrm>
            <a:off x="6994525" y="6527800"/>
            <a:ext cx="2133600" cy="476250"/>
          </a:xfrm>
          <a:prstGeom prst="rect">
            <a:avLst/>
          </a:prstGeom>
          <a:ln/>
        </p:spPr>
        <p:txBody>
          <a:bodyPr/>
          <a:lstStyle>
            <a:lvl1pPr>
              <a:defRPr/>
            </a:lvl1pPr>
          </a:lstStyle>
          <a:p>
            <a:pPr>
              <a:defRPr/>
            </a:pPr>
            <a:fld id="{CCE81020-F411-41FA-B076-A676A96B84BA}" type="slidenum">
              <a:rPr lang="de-DE" altLang="zh-CN"/>
              <a:pPr>
                <a:defRPr/>
              </a:pPr>
              <a:t>‹#›</a:t>
            </a:fld>
            <a:endParaRPr lang="de-DE"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5" name="直接连接符 4"/>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cxnSp>
        <p:nvCxnSpPr>
          <p:cNvPr id="4" name="直接连接符 3"/>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989138"/>
            <a:ext cx="3852862"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32350" y="1989138"/>
            <a:ext cx="3854450"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5" name="直接连接符 4"/>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7" name="直接连接符 6"/>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cxnSp>
        <p:nvCxnSpPr>
          <p:cNvPr id="3" name="直接连接符 2"/>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5" name="直接连接符 4"/>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5" name="直接连接符 4"/>
          <p:cNvCxnSpPr/>
          <p:nvPr userDrawn="1"/>
        </p:nvCxnSpPr>
        <p:spPr bwMode="auto">
          <a:xfrm>
            <a:off x="0" y="1673805"/>
            <a:ext cx="1646675" cy="0"/>
          </a:xfrm>
          <a:prstGeom prst="line">
            <a:avLst/>
          </a:prstGeom>
          <a:solidFill>
            <a:srgbClr val="FFFFCC"/>
          </a:solidFill>
          <a:ln w="57150" cap="flat" cmpd="sng" algn="ctr">
            <a:solidFill>
              <a:srgbClr val="66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2099" name="Rectangle 3"/>
          <p:cNvSpPr>
            <a:spLocks noGrp="1" noChangeArrowheads="1"/>
          </p:cNvSpPr>
          <p:nvPr>
            <p:ph type="body" idx="1"/>
          </p:nvPr>
        </p:nvSpPr>
        <p:spPr bwMode="auto">
          <a:xfrm>
            <a:off x="827088" y="1989138"/>
            <a:ext cx="7859712" cy="4319587"/>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583"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 id="2147484582" r:id="rId12"/>
    <p:sldLayoutId id="2147484587" r:id="rId13"/>
    <p:sldLayoutId id="2147484588" r:id="rId14"/>
  </p:sldLayoutIdLst>
  <p:transition>
    <p:randomBar dir="vert"/>
  </p:transition>
  <p:txStyles>
    <p:title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p:titleStyle>
    <p:bodyStyle>
      <a:lvl1pPr marL="342900" indent="-342900" algn="l" rtl="0" eaLnBrk="0" fontAlgn="base" hangingPunct="0">
        <a:spcBef>
          <a:spcPct val="20000"/>
        </a:spcBef>
        <a:spcAft>
          <a:spcPct val="0"/>
        </a:spcAft>
        <a:buFont typeface="Wingdings"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3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3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3.xml"/><Relationship Id="rId5" Type="http://schemas.openxmlformats.org/officeDocument/2006/relationships/image" Target="../media/image56.jpeg"/><Relationship Id="rId4" Type="http://schemas.openxmlformats.org/officeDocument/2006/relationships/image" Target="../media/image5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4825" y="1763815"/>
            <a:ext cx="8134350" cy="1440160"/>
          </a:xfrm>
        </p:spPr>
        <p:txBody>
          <a:bodyPr/>
          <a:lstStyle/>
          <a:p>
            <a:pPr>
              <a:lnSpc>
                <a:spcPct val="150000"/>
              </a:lnSpc>
            </a:pPr>
            <a:r>
              <a:rPr lang="zh-CN" altLang="en-US" sz="4400" dirty="0">
                <a:solidFill>
                  <a:srgbClr val="C00000"/>
                </a:solidFill>
                <a:latin typeface="+mj-ea"/>
              </a:rPr>
              <a:t>工业结晶</a:t>
            </a:r>
            <a:r>
              <a:rPr lang="en-US" altLang="zh-CN" sz="4400" dirty="0">
                <a:solidFill>
                  <a:srgbClr val="C00000"/>
                </a:solidFill>
                <a:latin typeface="+mj-ea"/>
              </a:rPr>
              <a:t>---</a:t>
            </a:r>
            <a:r>
              <a:rPr lang="zh-CN" altLang="en-US" sz="4400" dirty="0">
                <a:solidFill>
                  <a:srgbClr val="C00000"/>
                </a:solidFill>
                <a:latin typeface="+mj-ea"/>
              </a:rPr>
              <a:t>第二章 介稳区测量</a:t>
            </a:r>
            <a:endParaRPr lang="zh-CN" altLang="en-US" sz="4400" dirty="0">
              <a:solidFill>
                <a:srgbClr val="C00000"/>
              </a:solidFill>
              <a:effectLst/>
              <a:latin typeface="微软雅黑" panose="020B0503020204020204" pitchFamily="34" charset="-122"/>
              <a:ea typeface="微软雅黑" panose="020B0503020204020204" pitchFamily="34" charset="-122"/>
            </a:endParaRPr>
          </a:p>
        </p:txBody>
      </p:sp>
      <p:sp>
        <p:nvSpPr>
          <p:cNvPr id="5" name="TextBox 4"/>
          <p:cNvSpPr txBox="1"/>
          <p:nvPr/>
        </p:nvSpPr>
        <p:spPr>
          <a:xfrm>
            <a:off x="3864114" y="3969060"/>
            <a:ext cx="1415772" cy="584775"/>
          </a:xfrm>
          <a:prstGeom prst="rect">
            <a:avLst/>
          </a:prstGeom>
          <a:noFill/>
        </p:spPr>
        <p:txBody>
          <a:bodyPr wrap="none" rtlCol="0">
            <a:spAutoFit/>
          </a:bodyPr>
          <a:lstStyle/>
          <a:p>
            <a:pPr algn="ctr"/>
            <a:r>
              <a:rPr lang="zh-CN" altLang="en-US" sz="3200" b="1" dirty="0">
                <a:solidFill>
                  <a:schemeClr val="accent6"/>
                </a:solidFill>
                <a:latin typeface="微软雅黑" pitchFamily="34" charset="-122"/>
                <a:ea typeface="微软雅黑" pitchFamily="34" charset="-122"/>
              </a:rPr>
              <a:t>罗孟杰</a:t>
            </a:r>
            <a:endParaRPr lang="en-US" altLang="zh-CN" sz="32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2849234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2. </a:t>
            </a:r>
            <a:r>
              <a:rPr lang="zh-CN" altLang="en-US" sz="4000" dirty="0"/>
              <a:t>溶解度的计算</a:t>
            </a:r>
          </a:p>
        </p:txBody>
      </p:sp>
      <p:sp>
        <p:nvSpPr>
          <p:cNvPr id="5" name="Rectangle 3" descr="Rectangle: Click to edit Master text styles&#10;Second level&#10;Third level&#10;Fourth level&#10;Fifth level"/>
          <p:cNvSpPr txBox="1">
            <a:spLocks noChangeArrowheads="1"/>
          </p:cNvSpPr>
          <p:nvPr/>
        </p:nvSpPr>
        <p:spPr bwMode="auto">
          <a:xfrm>
            <a:off x="428625" y="1886145"/>
            <a:ext cx="8229600" cy="3073025"/>
          </a:xfrm>
          <a:prstGeom prst="rect">
            <a:avLst/>
          </a:prstGeom>
          <a:noFill/>
          <a:ln w="9525">
            <a:noFill/>
            <a:miter lim="800000"/>
            <a:headEnd/>
            <a:tailEnd/>
          </a:ln>
        </p:spPr>
        <p:txBody>
          <a:bodyPr/>
          <a:lstStyle/>
          <a:p>
            <a:pPr marL="342900" indent="-342900" eaLnBrk="0" hangingPunct="0">
              <a:spcBef>
                <a:spcPct val="20000"/>
              </a:spcBef>
              <a:buClr>
                <a:schemeClr val="tx2"/>
              </a:buClr>
              <a:buSzPct val="70000"/>
              <a:defRPr/>
            </a:pPr>
            <a:r>
              <a:rPr lang="zh-CN" altLang="zh-CN" sz="2400" b="1" kern="0" dirty="0">
                <a:solidFill>
                  <a:srgbClr val="C00000"/>
                </a:solidFill>
                <a:latin typeface="+mn-lt"/>
                <a:ea typeface="+mn-ea"/>
              </a:rPr>
              <a:t>固液相平衡数据对于结晶过程是极其重要的基础数据</a:t>
            </a:r>
            <a:endParaRPr lang="en-US" altLang="zh-CN" sz="2400" b="1" kern="0" dirty="0">
              <a:solidFill>
                <a:srgbClr val="C00000"/>
              </a:solidFill>
              <a:latin typeface="+mn-lt"/>
              <a:ea typeface="+mn-ea"/>
            </a:endParaRPr>
          </a:p>
          <a:p>
            <a:pPr marL="342900" indent="-342900" eaLnBrk="0" hangingPunct="0">
              <a:spcBef>
                <a:spcPct val="20000"/>
              </a:spcBef>
              <a:buClr>
                <a:schemeClr val="tx2"/>
              </a:buClr>
              <a:buSzPct val="70000"/>
              <a:defRPr/>
            </a:pPr>
            <a:r>
              <a:rPr lang="zh-CN" altLang="zh-CN" sz="2400" b="1" dirty="0"/>
              <a:t>固液相平衡理论</a:t>
            </a:r>
            <a:r>
              <a:rPr lang="zh-CN" altLang="en-US" sz="2400" b="1" dirty="0"/>
              <a:t>：局限性、实用性？</a:t>
            </a:r>
            <a:endParaRPr lang="en-US" altLang="zh-CN" sz="2400" b="1" dirty="0"/>
          </a:p>
          <a:p>
            <a:pPr marL="457200" indent="-457200" eaLnBrk="0" hangingPunct="0">
              <a:spcBef>
                <a:spcPct val="20000"/>
              </a:spcBef>
              <a:buClr>
                <a:schemeClr val="tx2"/>
              </a:buClr>
              <a:buSzPct val="70000"/>
              <a:buAutoNum type="arabicParenBoth"/>
              <a:defRPr/>
            </a:pPr>
            <a:r>
              <a:rPr lang="zh-CN" altLang="zh-CN" sz="2400" b="1" dirty="0"/>
              <a:t>活度系数法</a:t>
            </a:r>
            <a:r>
              <a:rPr lang="en-US" altLang="zh-CN" sz="2400" b="1" dirty="0"/>
              <a:t>  Debye-</a:t>
            </a:r>
            <a:r>
              <a:rPr lang="en-US" altLang="zh-CN" sz="2400" b="1" dirty="0" err="1"/>
              <a:t>Huckel</a:t>
            </a:r>
            <a:r>
              <a:rPr lang="zh-CN" altLang="en-US" sz="2400" b="1" dirty="0"/>
              <a:t> </a:t>
            </a:r>
            <a:r>
              <a:rPr lang="en-US" altLang="zh-CN" sz="2400" b="1" dirty="0"/>
              <a:t>---- </a:t>
            </a:r>
            <a:r>
              <a:rPr lang="en-US" altLang="zh-CN" sz="2400" b="1" dirty="0" err="1"/>
              <a:t>Pitzer</a:t>
            </a:r>
            <a:r>
              <a:rPr lang="zh-CN" altLang="zh-CN" sz="2400" b="1" dirty="0"/>
              <a:t>模型</a:t>
            </a:r>
            <a:endParaRPr lang="en-US" altLang="zh-CN" sz="2400" b="1" dirty="0"/>
          </a:p>
          <a:p>
            <a:pPr marL="457200" indent="-457200" eaLnBrk="0" hangingPunct="0">
              <a:spcBef>
                <a:spcPct val="20000"/>
              </a:spcBef>
              <a:buClr>
                <a:schemeClr val="tx2"/>
              </a:buClr>
              <a:buSzPct val="70000"/>
              <a:buAutoNum type="arabicParenBoth"/>
              <a:defRPr/>
            </a:pPr>
            <a:r>
              <a:rPr lang="zh-CN" altLang="zh-CN" sz="2400" b="1" dirty="0"/>
              <a:t>状态方程法</a:t>
            </a:r>
            <a:endParaRPr lang="en-US" altLang="zh-CN" sz="2400" b="1" dirty="0"/>
          </a:p>
          <a:p>
            <a:pPr marL="457200" indent="-457200" eaLnBrk="0" hangingPunct="0">
              <a:spcBef>
                <a:spcPct val="20000"/>
              </a:spcBef>
              <a:buClr>
                <a:schemeClr val="tx2"/>
              </a:buClr>
              <a:buSzPct val="70000"/>
              <a:buAutoNum type="arabicParenBoth"/>
              <a:defRPr/>
            </a:pPr>
            <a:r>
              <a:rPr lang="zh-CN" altLang="zh-CN" sz="2400" b="1" dirty="0"/>
              <a:t>经验模型方法</a:t>
            </a:r>
            <a:endParaRPr lang="en-US" altLang="zh-CN" sz="2400" b="1" dirty="0"/>
          </a:p>
          <a:p>
            <a:pPr marL="457200" indent="-457200" eaLnBrk="0" hangingPunct="0">
              <a:spcBef>
                <a:spcPct val="20000"/>
              </a:spcBef>
              <a:buClr>
                <a:schemeClr val="tx2"/>
              </a:buClr>
              <a:buSzPct val="70000"/>
              <a:buAutoNum type="arabicParenBoth"/>
              <a:defRPr/>
            </a:pPr>
            <a:endParaRPr lang="en-US" altLang="zh-CN" sz="2400" b="1" dirty="0"/>
          </a:p>
          <a:p>
            <a:pPr marL="457200" indent="-457200" eaLnBrk="0" hangingPunct="0">
              <a:spcBef>
                <a:spcPct val="20000"/>
              </a:spcBef>
              <a:buClr>
                <a:schemeClr val="tx2"/>
              </a:buClr>
              <a:buSzPct val="70000"/>
              <a:buAutoNum type="arabicParenBoth"/>
              <a:defRPr/>
            </a:pPr>
            <a:endParaRPr lang="en-US" altLang="zh-CN" sz="2400" b="1" dirty="0"/>
          </a:p>
          <a:p>
            <a:pPr marL="457200" indent="-457200" eaLnBrk="0" hangingPunct="0">
              <a:spcBef>
                <a:spcPct val="20000"/>
              </a:spcBef>
              <a:buClr>
                <a:schemeClr val="tx2"/>
              </a:buClr>
              <a:buSzPct val="70000"/>
              <a:buAutoNum type="arabicParenBoth"/>
              <a:defRPr/>
            </a:pPr>
            <a:endParaRPr lang="en-US" altLang="zh-CN" sz="2400" b="1" dirty="0"/>
          </a:p>
          <a:p>
            <a:pPr marL="457200" indent="-457200" eaLnBrk="0" hangingPunct="0">
              <a:spcBef>
                <a:spcPct val="20000"/>
              </a:spcBef>
              <a:buClr>
                <a:schemeClr val="tx2"/>
              </a:buClr>
              <a:buSzPct val="70000"/>
              <a:buAutoNum type="arabicParenBoth"/>
              <a:defRPr/>
            </a:pPr>
            <a:endParaRPr lang="en-US" altLang="zh-CN" sz="2400" b="1" dirty="0"/>
          </a:p>
          <a:p>
            <a:pPr marL="457200" indent="-457200" eaLnBrk="0" hangingPunct="0">
              <a:spcBef>
                <a:spcPct val="20000"/>
              </a:spcBef>
              <a:buClr>
                <a:schemeClr val="tx2"/>
              </a:buClr>
              <a:buSzPct val="70000"/>
              <a:buAutoNum type="arabicParenBoth"/>
              <a:defRPr/>
            </a:pPr>
            <a:r>
              <a:rPr lang="zh-CN" altLang="en-US" sz="2400" b="1" dirty="0"/>
              <a:t>其他</a:t>
            </a:r>
            <a:r>
              <a:rPr lang="zh-CN" altLang="zh-CN" sz="2400" b="1" dirty="0"/>
              <a:t>方法</a:t>
            </a:r>
            <a:r>
              <a:rPr lang="zh-CN" altLang="en-US" sz="2400" b="1" dirty="0"/>
              <a:t>：如</a:t>
            </a:r>
            <a:r>
              <a:rPr lang="zh-CN" altLang="zh-CN" sz="2400" b="1" dirty="0"/>
              <a:t>人工神经网络法、拓扑</a:t>
            </a:r>
            <a:r>
              <a:rPr lang="zh-CN" altLang="en-US" sz="2400" b="1" dirty="0"/>
              <a:t>法等</a:t>
            </a:r>
            <a:endParaRPr lang="en-US" altLang="zh-CN" sz="2400" b="1" dirty="0"/>
          </a:p>
          <a:p>
            <a:pPr marL="457200" indent="-457200" eaLnBrk="0" hangingPunct="0">
              <a:spcBef>
                <a:spcPct val="20000"/>
              </a:spcBef>
              <a:buClr>
                <a:schemeClr val="tx2"/>
              </a:buClr>
              <a:buSzPct val="70000"/>
              <a:defRPr/>
            </a:pPr>
            <a:endParaRPr lang="en-US" altLang="zh-CN" sz="2400" b="1" dirty="0"/>
          </a:p>
          <a:p>
            <a:pPr marL="457200" indent="-457200" eaLnBrk="0" hangingPunct="0">
              <a:spcBef>
                <a:spcPct val="20000"/>
              </a:spcBef>
              <a:buClr>
                <a:schemeClr val="tx2"/>
              </a:buClr>
              <a:buSzPct val="70000"/>
              <a:buAutoNum type="arabicParenBoth"/>
              <a:defRPr/>
            </a:pPr>
            <a:endParaRPr lang="zh-CN" altLang="zh-CN" sz="2400" b="1" dirty="0"/>
          </a:p>
          <a:p>
            <a:pPr marL="342900" indent="-342900" eaLnBrk="0" hangingPunct="0">
              <a:spcBef>
                <a:spcPct val="20000"/>
              </a:spcBef>
              <a:buClr>
                <a:schemeClr val="tx2"/>
              </a:buClr>
              <a:buSzPct val="70000"/>
              <a:defRPr/>
            </a:pPr>
            <a:endParaRPr lang="zh-CN" altLang="en-US" sz="2400" b="1"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601" name="Object 1"/>
          <p:cNvGraphicFramePr>
            <a:graphicFrameLocks noChangeAspect="1"/>
          </p:cNvGraphicFramePr>
          <p:nvPr/>
        </p:nvGraphicFramePr>
        <p:xfrm>
          <a:off x="971600" y="4239090"/>
          <a:ext cx="3131598" cy="450050"/>
        </p:xfrm>
        <a:graphic>
          <a:graphicData uri="http://schemas.openxmlformats.org/presentationml/2006/ole">
            <mc:AlternateContent xmlns:mc="http://schemas.openxmlformats.org/markup-compatibility/2006">
              <mc:Choice xmlns:v="urn:schemas-microsoft-com:vml" Requires="v">
                <p:oleObj name="公式" r:id="rId2" imgW="1422400" imgH="203200" progId="Equation.3">
                  <p:embed/>
                </p:oleObj>
              </mc:Choice>
              <mc:Fallback>
                <p:oleObj name="公式" r:id="rId2" imgW="1422400" imgH="203200" progId="Equation.3">
                  <p:embed/>
                  <p:pic>
                    <p:nvPicPr>
                      <p:cNvPr id="25601"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239090"/>
                        <a:ext cx="3131598" cy="45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603" name="Object 3"/>
          <p:cNvGraphicFramePr>
            <a:graphicFrameLocks noChangeAspect="1"/>
          </p:cNvGraphicFramePr>
          <p:nvPr/>
        </p:nvGraphicFramePr>
        <p:xfrm>
          <a:off x="926595" y="4824156"/>
          <a:ext cx="2295255" cy="482004"/>
        </p:xfrm>
        <a:graphic>
          <a:graphicData uri="http://schemas.openxmlformats.org/presentationml/2006/ole">
            <mc:AlternateContent xmlns:mc="http://schemas.openxmlformats.org/markup-compatibility/2006">
              <mc:Choice xmlns:v="urn:schemas-microsoft-com:vml" Requires="v">
                <p:oleObj name="公式" r:id="rId4" imgW="952087" imgH="203112" progId="Equation.3">
                  <p:embed/>
                </p:oleObj>
              </mc:Choice>
              <mc:Fallback>
                <p:oleObj name="公式" r:id="rId4" imgW="952087" imgH="203112" progId="Equation.3">
                  <p:embed/>
                  <p:pic>
                    <p:nvPicPr>
                      <p:cNvPr id="256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95" y="4824156"/>
                        <a:ext cx="2295255" cy="4820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605" name="Object 5"/>
          <p:cNvGraphicFramePr>
            <a:graphicFrameLocks noChangeAspect="1"/>
          </p:cNvGraphicFramePr>
          <p:nvPr/>
        </p:nvGraphicFramePr>
        <p:xfrm>
          <a:off x="971600" y="5274205"/>
          <a:ext cx="3600400" cy="540060"/>
        </p:xfrm>
        <a:graphic>
          <a:graphicData uri="http://schemas.openxmlformats.org/presentationml/2006/ole">
            <mc:AlternateContent xmlns:mc="http://schemas.openxmlformats.org/markup-compatibility/2006">
              <mc:Choice xmlns:v="urn:schemas-microsoft-com:vml" Requires="v">
                <p:oleObj name="公式" r:id="rId6" imgW="1524000" imgH="228600" progId="Equation.3">
                  <p:embed/>
                </p:oleObj>
              </mc:Choice>
              <mc:Fallback>
                <p:oleObj name="公式" r:id="rId6" imgW="1524000" imgH="228600" progId="Equation.3">
                  <p:embed/>
                  <p:pic>
                    <p:nvPicPr>
                      <p:cNvPr id="2560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600" y="5274205"/>
                        <a:ext cx="3600400" cy="5400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2779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2. </a:t>
            </a:r>
            <a:r>
              <a:rPr lang="zh-CN" altLang="en-US" sz="4000" dirty="0"/>
              <a:t>溶解度的计算</a:t>
            </a: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0B1FA2D2-6FD0-32BC-ECDB-BBF14845FD4E}"/>
              </a:ext>
            </a:extLst>
          </p:cNvPr>
          <p:cNvSpPr txBox="1"/>
          <p:nvPr/>
        </p:nvSpPr>
        <p:spPr bwMode="auto">
          <a:xfrm>
            <a:off x="361725" y="2325394"/>
            <a:ext cx="4233863" cy="4400550"/>
          </a:xfrm>
          <a:prstGeom prst="rect">
            <a:avLst/>
          </a:prstGeom>
          <a:gradFill rotWithShape="1">
            <a:gsLst>
              <a:gs pos="0">
                <a:srgbClr val="BBE0E3">
                  <a:tint val="50000"/>
                  <a:satMod val="300000"/>
                </a:srgbClr>
              </a:gs>
              <a:gs pos="35000">
                <a:srgbClr val="BBE0E3">
                  <a:tint val="37000"/>
                  <a:satMod val="300000"/>
                </a:srgbClr>
              </a:gs>
              <a:gs pos="100000">
                <a:srgbClr val="BBE0E3">
                  <a:tint val="15000"/>
                  <a:satMod val="350000"/>
                </a:srgbClr>
              </a:gs>
            </a:gsLst>
            <a:lin ang="16200000" scaled="1"/>
          </a:gradFill>
          <a:ln w="9525" cap="flat" cmpd="sng" algn="ctr">
            <a:solidFill>
              <a:srgbClr val="BBE0E3">
                <a:shade val="95000"/>
                <a:satMod val="105000"/>
              </a:srgbClr>
            </a:solidFill>
            <a:prstDash val="solid"/>
          </a:ln>
          <a:effectLst>
            <a:outerShdw blurRad="40000" dist="20000" dir="5400000" rotWithShape="0">
              <a:srgbClr val="000000">
                <a:alpha val="38000"/>
              </a:srgbClr>
            </a:outerShdw>
          </a:effectLst>
        </p:spPr>
        <p:txBody>
          <a:bodyPr>
            <a:spAutoFit/>
          </a:bodyPr>
          <a:lstStyle/>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a:p>
            <a:pPr defTabSz="914400">
              <a:defRPr/>
            </a:pPr>
            <a:endParaRPr lang="en-US" altLang="zh-CN" sz="1400" kern="0" dirty="0">
              <a:solidFill>
                <a:srgbClr val="000000"/>
              </a:solidFill>
              <a:latin typeface="Arial"/>
              <a:ea typeface="黑体"/>
            </a:endParaRPr>
          </a:p>
        </p:txBody>
      </p:sp>
      <p:pic>
        <p:nvPicPr>
          <p:cNvPr id="29" name="图片 28">
            <a:extLst>
              <a:ext uri="{FF2B5EF4-FFF2-40B4-BE49-F238E27FC236}">
                <a16:creationId xmlns:a16="http://schemas.microsoft.com/office/drawing/2014/main" id="{0FBEB6D6-239E-E715-B0B0-9BCB89E19505}"/>
              </a:ext>
            </a:extLst>
          </p:cNvPr>
          <p:cNvPicPr>
            <a:picLocks noChangeAspect="1"/>
          </p:cNvPicPr>
          <p:nvPr/>
        </p:nvPicPr>
        <p:blipFill>
          <a:blip r:embed="rId3"/>
          <a:stretch>
            <a:fillRect/>
          </a:stretch>
        </p:blipFill>
        <p:spPr>
          <a:xfrm>
            <a:off x="385537" y="3875971"/>
            <a:ext cx="4200525" cy="1438275"/>
          </a:xfrm>
          <a:prstGeom prst="rect">
            <a:avLst/>
          </a:prstGeom>
        </p:spPr>
      </p:pic>
      <p:pic>
        <p:nvPicPr>
          <p:cNvPr id="31" name="图片 30">
            <a:extLst>
              <a:ext uri="{FF2B5EF4-FFF2-40B4-BE49-F238E27FC236}">
                <a16:creationId xmlns:a16="http://schemas.microsoft.com/office/drawing/2014/main" id="{5D724ABB-6E14-5A34-AC6D-B53E4815D919}"/>
              </a:ext>
            </a:extLst>
          </p:cNvPr>
          <p:cNvPicPr>
            <a:picLocks noChangeAspect="1"/>
          </p:cNvPicPr>
          <p:nvPr/>
        </p:nvPicPr>
        <p:blipFill>
          <a:blip r:embed="rId4"/>
          <a:stretch>
            <a:fillRect/>
          </a:stretch>
        </p:blipFill>
        <p:spPr>
          <a:xfrm>
            <a:off x="395063" y="2467598"/>
            <a:ext cx="4200525" cy="314325"/>
          </a:xfrm>
          <a:prstGeom prst="rect">
            <a:avLst/>
          </a:prstGeom>
        </p:spPr>
      </p:pic>
      <p:pic>
        <p:nvPicPr>
          <p:cNvPr id="33" name="图片 32">
            <a:extLst>
              <a:ext uri="{FF2B5EF4-FFF2-40B4-BE49-F238E27FC236}">
                <a16:creationId xmlns:a16="http://schemas.microsoft.com/office/drawing/2014/main" id="{4D499E96-AC60-5AAB-24EA-5DC914939755}"/>
              </a:ext>
            </a:extLst>
          </p:cNvPr>
          <p:cNvPicPr>
            <a:picLocks noChangeAspect="1"/>
          </p:cNvPicPr>
          <p:nvPr/>
        </p:nvPicPr>
        <p:blipFill>
          <a:blip r:embed="rId5"/>
          <a:stretch>
            <a:fillRect/>
          </a:stretch>
        </p:blipFill>
        <p:spPr>
          <a:xfrm>
            <a:off x="395063" y="2938400"/>
            <a:ext cx="4181475" cy="314325"/>
          </a:xfrm>
          <a:prstGeom prst="rect">
            <a:avLst/>
          </a:prstGeom>
        </p:spPr>
      </p:pic>
      <p:pic>
        <p:nvPicPr>
          <p:cNvPr id="35" name="图片 34">
            <a:extLst>
              <a:ext uri="{FF2B5EF4-FFF2-40B4-BE49-F238E27FC236}">
                <a16:creationId xmlns:a16="http://schemas.microsoft.com/office/drawing/2014/main" id="{264128DC-6756-ECD2-A0C0-16021D750A38}"/>
              </a:ext>
            </a:extLst>
          </p:cNvPr>
          <p:cNvPicPr>
            <a:picLocks noChangeAspect="1"/>
          </p:cNvPicPr>
          <p:nvPr/>
        </p:nvPicPr>
        <p:blipFill>
          <a:blip r:embed="rId6"/>
          <a:stretch>
            <a:fillRect/>
          </a:stretch>
        </p:blipFill>
        <p:spPr>
          <a:xfrm>
            <a:off x="395062" y="3442889"/>
            <a:ext cx="4200525" cy="285750"/>
          </a:xfrm>
          <a:prstGeom prst="rect">
            <a:avLst/>
          </a:prstGeom>
        </p:spPr>
      </p:pic>
      <p:pic>
        <p:nvPicPr>
          <p:cNvPr id="37" name="图片 36">
            <a:extLst>
              <a:ext uri="{FF2B5EF4-FFF2-40B4-BE49-F238E27FC236}">
                <a16:creationId xmlns:a16="http://schemas.microsoft.com/office/drawing/2014/main" id="{F6C38739-557E-0FD5-E724-B2D606C13223}"/>
              </a:ext>
            </a:extLst>
          </p:cNvPr>
          <p:cNvPicPr>
            <a:picLocks noChangeAspect="1"/>
          </p:cNvPicPr>
          <p:nvPr/>
        </p:nvPicPr>
        <p:blipFill>
          <a:blip r:embed="rId7"/>
          <a:stretch>
            <a:fillRect/>
          </a:stretch>
        </p:blipFill>
        <p:spPr>
          <a:xfrm>
            <a:off x="379278" y="5461578"/>
            <a:ext cx="4210050" cy="1247775"/>
          </a:xfrm>
          <a:prstGeom prst="rect">
            <a:avLst/>
          </a:prstGeom>
        </p:spPr>
      </p:pic>
      <p:pic>
        <p:nvPicPr>
          <p:cNvPr id="38" name="图片 37">
            <a:extLst>
              <a:ext uri="{FF2B5EF4-FFF2-40B4-BE49-F238E27FC236}">
                <a16:creationId xmlns:a16="http://schemas.microsoft.com/office/drawing/2014/main" id="{F26D6640-E222-33EA-B89E-7141728A7CFC}"/>
              </a:ext>
            </a:extLst>
          </p:cNvPr>
          <p:cNvPicPr preferRelativeResize="0">
            <a:picLocks noChangeAspect="1"/>
          </p:cNvPicPr>
          <p:nvPr/>
        </p:nvPicPr>
        <p:blipFill rotWithShape="1">
          <a:blip r:embed="rId8" cstate="print">
            <a:extLst>
              <a:ext uri="{28A0092B-C50C-407E-A947-70E740481C1C}">
                <a14:useLocalDpi xmlns:a14="http://schemas.microsoft.com/office/drawing/2010/main" val="0"/>
              </a:ext>
            </a:extLst>
          </a:blip>
          <a:srcRect l="7882" t="9094" r="13040" b="4402"/>
          <a:stretch/>
        </p:blipFill>
        <p:spPr bwMode="auto">
          <a:xfrm>
            <a:off x="5001905" y="1521923"/>
            <a:ext cx="3780370" cy="2520000"/>
          </a:xfrm>
          <a:prstGeom prst="rect">
            <a:avLst/>
          </a:prstGeom>
          <a:noFill/>
          <a:ln>
            <a:noFill/>
          </a:ln>
          <a:extLst>
            <a:ext uri="{53640926-AAD7-44D8-BBD7-CCE9431645EC}">
              <a14:shadowObscured xmlns:a14="http://schemas.microsoft.com/office/drawing/2010/main"/>
            </a:ext>
          </a:extLst>
        </p:spPr>
      </p:pic>
      <p:pic>
        <p:nvPicPr>
          <p:cNvPr id="39" name="图片 38">
            <a:extLst>
              <a:ext uri="{FF2B5EF4-FFF2-40B4-BE49-F238E27FC236}">
                <a16:creationId xmlns:a16="http://schemas.microsoft.com/office/drawing/2014/main" id="{09928F58-C8EF-7FDE-F85D-ADD103263588}"/>
              </a:ext>
            </a:extLst>
          </p:cNvPr>
          <p:cNvPicPr preferRelativeResize="0">
            <a:picLocks noChangeAspect="1"/>
          </p:cNvPicPr>
          <p:nvPr/>
        </p:nvPicPr>
        <p:blipFill rotWithShape="1">
          <a:blip r:embed="rId9" cstate="print">
            <a:extLst>
              <a:ext uri="{28A0092B-C50C-407E-A947-70E740481C1C}">
                <a14:useLocalDpi xmlns:a14="http://schemas.microsoft.com/office/drawing/2010/main" val="0"/>
              </a:ext>
            </a:extLst>
          </a:blip>
          <a:srcRect l="8013" t="8922" r="12380" b="4916"/>
          <a:stretch/>
        </p:blipFill>
        <p:spPr bwMode="auto">
          <a:xfrm>
            <a:off x="5000421" y="4207447"/>
            <a:ext cx="3780370" cy="2520000"/>
          </a:xfrm>
          <a:prstGeom prst="rect">
            <a:avLst/>
          </a:prstGeom>
          <a:noFill/>
          <a:ln>
            <a:noFill/>
          </a:ln>
          <a:extLst>
            <a:ext uri="{53640926-AAD7-44D8-BBD7-CCE9431645EC}">
              <a14:shadowObscured xmlns:a14="http://schemas.microsoft.com/office/drawing/2010/main"/>
            </a:ext>
          </a:extLst>
        </p:spPr>
      </p:pic>
      <p:sp>
        <p:nvSpPr>
          <p:cNvPr id="40" name="TextBox 10">
            <a:extLst>
              <a:ext uri="{FF2B5EF4-FFF2-40B4-BE49-F238E27FC236}">
                <a16:creationId xmlns:a16="http://schemas.microsoft.com/office/drawing/2014/main" id="{2A063620-ED8A-A8BF-BCCD-A6771A97F57C}"/>
              </a:ext>
            </a:extLst>
          </p:cNvPr>
          <p:cNvSpPr txBox="1"/>
          <p:nvPr/>
        </p:nvSpPr>
        <p:spPr>
          <a:xfrm>
            <a:off x="267493" y="1757506"/>
            <a:ext cx="4714752" cy="461665"/>
          </a:xfrm>
          <a:prstGeom prst="rect">
            <a:avLst/>
          </a:prstGeom>
          <a:noFill/>
        </p:spPr>
        <p:txBody>
          <a:bodyPr wrap="non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Pitzer</a:t>
            </a:r>
            <a:r>
              <a:rPr lang="zh-CN" altLang="en-US" sz="2400" b="1" dirty="0">
                <a:latin typeface="Times New Roman" panose="02020603050405020304" pitchFamily="18" charset="0"/>
                <a:cs typeface="Times New Roman" panose="02020603050405020304" pitchFamily="18" charset="0"/>
              </a:rPr>
              <a:t>模型计算溶解度研究案例</a:t>
            </a:r>
          </a:p>
        </p:txBody>
      </p:sp>
    </p:spTree>
    <p:extLst>
      <p:ext uri="{BB962C8B-B14F-4D97-AF65-F5344CB8AC3E}">
        <p14:creationId xmlns:p14="http://schemas.microsoft.com/office/powerpoint/2010/main" val="31917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B36BB9C-1C54-AF11-2946-0D021F393BF2}"/>
              </a:ext>
            </a:extLst>
          </p:cNvPr>
          <p:cNvPicPr>
            <a:picLocks noChangeAspect="1"/>
          </p:cNvPicPr>
          <p:nvPr/>
        </p:nvPicPr>
        <p:blipFill>
          <a:blip r:embed="rId3"/>
          <a:stretch>
            <a:fillRect/>
          </a:stretch>
        </p:blipFill>
        <p:spPr>
          <a:xfrm>
            <a:off x="515004" y="2178802"/>
            <a:ext cx="3561941" cy="4572614"/>
          </a:xfrm>
          <a:prstGeom prst="rect">
            <a:avLst/>
          </a:prstGeom>
        </p:spPr>
      </p:pic>
      <p:sp>
        <p:nvSpPr>
          <p:cNvPr id="59394" name="标题 1"/>
          <p:cNvSpPr>
            <a:spLocks noGrp="1"/>
          </p:cNvSpPr>
          <p:nvPr>
            <p:ph type="title"/>
          </p:nvPr>
        </p:nvSpPr>
        <p:spPr/>
        <p:txBody>
          <a:bodyPr/>
          <a:lstStyle/>
          <a:p>
            <a:r>
              <a:rPr lang="en-US" altLang="zh-CN" sz="4000" dirty="0"/>
              <a:t>2. </a:t>
            </a:r>
            <a:r>
              <a:rPr lang="zh-CN" altLang="en-US" sz="4000" dirty="0"/>
              <a:t>溶解度的计算</a:t>
            </a: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10">
            <a:extLst>
              <a:ext uri="{FF2B5EF4-FFF2-40B4-BE49-F238E27FC236}">
                <a16:creationId xmlns:a16="http://schemas.microsoft.com/office/drawing/2014/main" id="{B03FDF35-0611-4E4B-D910-8D16A7488456}"/>
              </a:ext>
            </a:extLst>
          </p:cNvPr>
          <p:cNvSpPr txBox="1"/>
          <p:nvPr/>
        </p:nvSpPr>
        <p:spPr>
          <a:xfrm>
            <a:off x="295853" y="1718810"/>
            <a:ext cx="4714752" cy="461665"/>
          </a:xfrm>
          <a:prstGeom prst="rect">
            <a:avLst/>
          </a:prstGeom>
          <a:noFill/>
        </p:spPr>
        <p:txBody>
          <a:bodyPr wrap="non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Pitzer</a:t>
            </a:r>
            <a:r>
              <a:rPr lang="zh-CN" altLang="en-US" sz="2400" b="1" dirty="0">
                <a:latin typeface="Times New Roman" panose="02020603050405020304" pitchFamily="18" charset="0"/>
                <a:cs typeface="Times New Roman" panose="02020603050405020304" pitchFamily="18" charset="0"/>
              </a:rPr>
              <a:t>模型计算溶解度研究案例</a:t>
            </a:r>
          </a:p>
        </p:txBody>
      </p:sp>
      <p:sp>
        <p:nvSpPr>
          <p:cNvPr id="4" name="椭圆 3">
            <a:extLst>
              <a:ext uri="{FF2B5EF4-FFF2-40B4-BE49-F238E27FC236}">
                <a16:creationId xmlns:a16="http://schemas.microsoft.com/office/drawing/2014/main" id="{CA2CF3B9-EF7A-3939-E787-42CD301AF1EF}"/>
              </a:ext>
            </a:extLst>
          </p:cNvPr>
          <p:cNvSpPr/>
          <p:nvPr/>
        </p:nvSpPr>
        <p:spPr bwMode="auto">
          <a:xfrm>
            <a:off x="457200" y="2208378"/>
            <a:ext cx="1478558" cy="414163"/>
          </a:xfrm>
          <a:prstGeom prst="ellipse">
            <a:avLst/>
          </a:prstGeom>
          <a:no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华文细黑" pitchFamily="2" charset="-122"/>
            </a:endParaRPr>
          </a:p>
        </p:txBody>
      </p:sp>
      <p:sp>
        <p:nvSpPr>
          <p:cNvPr id="5" name="椭圆 4">
            <a:extLst>
              <a:ext uri="{FF2B5EF4-FFF2-40B4-BE49-F238E27FC236}">
                <a16:creationId xmlns:a16="http://schemas.microsoft.com/office/drawing/2014/main" id="{6E29A472-A1EF-9D1E-8ED3-8DE9A53EFA72}"/>
              </a:ext>
            </a:extLst>
          </p:cNvPr>
          <p:cNvSpPr/>
          <p:nvPr/>
        </p:nvSpPr>
        <p:spPr bwMode="auto">
          <a:xfrm>
            <a:off x="372251" y="2724491"/>
            <a:ext cx="3466880" cy="461666"/>
          </a:xfrm>
          <a:prstGeom prst="ellipse">
            <a:avLst/>
          </a:prstGeom>
          <a:no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华文细黑" pitchFamily="2" charset="-122"/>
            </a:endParaRPr>
          </a:p>
        </p:txBody>
      </p:sp>
      <p:grpSp>
        <p:nvGrpSpPr>
          <p:cNvPr id="24" name="组合 23">
            <a:extLst>
              <a:ext uri="{FF2B5EF4-FFF2-40B4-BE49-F238E27FC236}">
                <a16:creationId xmlns:a16="http://schemas.microsoft.com/office/drawing/2014/main" id="{F45CB0DD-62DE-5976-E233-C541037792E4}"/>
              </a:ext>
            </a:extLst>
          </p:cNvPr>
          <p:cNvGrpSpPr/>
          <p:nvPr/>
        </p:nvGrpSpPr>
        <p:grpSpPr>
          <a:xfrm>
            <a:off x="4670046" y="2415459"/>
            <a:ext cx="4016754" cy="4181806"/>
            <a:chOff x="4797025" y="2180475"/>
            <a:chExt cx="4016754" cy="4181806"/>
          </a:xfrm>
        </p:grpSpPr>
        <p:grpSp>
          <p:nvGrpSpPr>
            <p:cNvPr id="25" name="组合 5">
              <a:extLst>
                <a:ext uri="{FF2B5EF4-FFF2-40B4-BE49-F238E27FC236}">
                  <a16:creationId xmlns:a16="http://schemas.microsoft.com/office/drawing/2014/main" id="{10D51429-BD94-BB1C-4BBE-AE43D333560A}"/>
                </a:ext>
              </a:extLst>
            </p:cNvPr>
            <p:cNvGrpSpPr>
              <a:grpSpLocks/>
            </p:cNvGrpSpPr>
            <p:nvPr/>
          </p:nvGrpSpPr>
          <p:grpSpPr bwMode="auto">
            <a:xfrm>
              <a:off x="4797025" y="2180475"/>
              <a:ext cx="4016754" cy="4181806"/>
              <a:chOff x="317771" y="1203155"/>
              <a:chExt cx="4016698" cy="4181334"/>
            </a:xfrm>
          </p:grpSpPr>
          <p:sp>
            <p:nvSpPr>
              <p:cNvPr id="28" name="矩形 19">
                <a:extLst>
                  <a:ext uri="{FF2B5EF4-FFF2-40B4-BE49-F238E27FC236}">
                    <a16:creationId xmlns:a16="http://schemas.microsoft.com/office/drawing/2014/main" id="{C39079F3-0CF8-7D64-3A93-E7EB5586F3EA}"/>
                  </a:ext>
                </a:extLst>
              </p:cNvPr>
              <p:cNvSpPr>
                <a:spLocks noChangeArrowheads="1"/>
              </p:cNvSpPr>
              <p:nvPr/>
            </p:nvSpPr>
            <p:spPr bwMode="auto">
              <a:xfrm>
                <a:off x="406076" y="1701279"/>
                <a:ext cx="3870590" cy="984197"/>
              </a:xfrm>
              <a:prstGeom prst="rect">
                <a:avLst/>
              </a:prstGeom>
              <a:noFill/>
              <a:ln w="9525">
                <a:solidFill>
                  <a:sysClr val="windowText" lastClr="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85750" marR="0" lvl="0" indent="-285750" defTabSz="914400" eaLnBrk="0" fontAlgn="auto" latinLnBrk="0" hangingPunct="0">
                  <a:lnSpc>
                    <a:spcPct val="125000"/>
                  </a:lnSpc>
                  <a:spcBef>
                    <a:spcPts val="0"/>
                  </a:spcBef>
                  <a:spcAft>
                    <a:spcPts val="0"/>
                  </a:spcAft>
                  <a:buClrTx/>
                  <a:buSzPct val="70000"/>
                  <a:buFont typeface="Wingdings" panose="05000000000000000000" pitchFamily="2" charset="2"/>
                  <a:buChar char="n"/>
                  <a:tabLst/>
                  <a:defRPr/>
                </a:pPr>
                <a:r>
                  <a:rPr kumimoji="0" lang="en-US" altLang="zh-CN" sz="1600" b="1" i="0" u="none" strike="noStrike" kern="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Pitzer</a:t>
                </a:r>
                <a:r>
                  <a:rPr kumimoji="0" lang="zh-CN" altLang="en-US" sz="1600" b="1" i="0" u="none" strike="noStrike" kern="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模型为半经验模型，依赖于大量实验数据，可用于快速预测强碱体系中</a:t>
                </a:r>
                <a:r>
                  <a:rPr kumimoji="0" lang="en-US" altLang="zh-CN" sz="1600" b="1" i="0" u="none" strike="noStrike" kern="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K</a:t>
                </a:r>
                <a:r>
                  <a:rPr kumimoji="0" lang="en-US" altLang="zh-CN" sz="1600" b="1" i="0" u="none" strike="noStrike" kern="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2</a:t>
                </a:r>
                <a:r>
                  <a:rPr kumimoji="0" lang="en-US" altLang="zh-CN" sz="1600" b="1" i="0" u="none" strike="noStrike" kern="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SO</a:t>
                </a:r>
                <a:r>
                  <a:rPr kumimoji="0" lang="en-US" altLang="zh-CN" sz="1600" b="1" i="0" u="none" strike="noStrike" kern="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4</a:t>
                </a:r>
                <a:r>
                  <a:rPr kumimoji="0" lang="zh-CN" altLang="en-US" sz="1600" b="1" i="0" u="none" strike="noStrike" kern="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溶解度</a:t>
                </a:r>
                <a:endParaRPr kumimoji="0" lang="en-US" altLang="zh-CN" sz="1600" b="1" i="0" u="none" strike="noStrike" kern="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endParaRPr>
              </a:p>
            </p:txBody>
          </p:sp>
          <p:sp>
            <p:nvSpPr>
              <p:cNvPr id="29" name="矩形: 圆角 13">
                <a:extLst>
                  <a:ext uri="{FF2B5EF4-FFF2-40B4-BE49-F238E27FC236}">
                    <a16:creationId xmlns:a16="http://schemas.microsoft.com/office/drawing/2014/main" id="{9F48857B-7FAE-CE59-4C9F-49E3B3CCAEC6}"/>
                  </a:ext>
                </a:extLst>
              </p:cNvPr>
              <p:cNvSpPr/>
              <p:nvPr/>
            </p:nvSpPr>
            <p:spPr>
              <a:xfrm>
                <a:off x="317771" y="1428556"/>
                <a:ext cx="4016698" cy="3955933"/>
              </a:xfrm>
              <a:prstGeom prst="roundRect">
                <a:avLst>
                  <a:gd name="adj" fmla="val 9073"/>
                </a:avLst>
              </a:prstGeom>
              <a:noFill/>
              <a:ln w="19050" cap="flat" cmpd="sng" algn="ctr">
                <a:solidFill>
                  <a:srgbClr val="002060">
                    <a:alpha val="78000"/>
                  </a:srgbClr>
                </a:solidFill>
                <a:prstDash val="dash"/>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entury Gothic"/>
                  <a:ea typeface="微软雅黑"/>
                  <a:cs typeface="+mn-cs"/>
                </a:endParaRPr>
              </a:p>
            </p:txBody>
          </p:sp>
          <p:sp>
            <p:nvSpPr>
              <p:cNvPr id="30" name="矩形 29">
                <a:extLst>
                  <a:ext uri="{FF2B5EF4-FFF2-40B4-BE49-F238E27FC236}">
                    <a16:creationId xmlns:a16="http://schemas.microsoft.com/office/drawing/2014/main" id="{DCD10B0B-93ED-DC9C-35C1-0729D899D17A}"/>
                  </a:ext>
                </a:extLst>
              </p:cNvPr>
              <p:cNvSpPr/>
              <p:nvPr/>
            </p:nvSpPr>
            <p:spPr>
              <a:xfrm>
                <a:off x="1630856" y="1203155"/>
                <a:ext cx="1271570" cy="400005"/>
              </a:xfrm>
              <a:prstGeom prst="rect">
                <a:avLst/>
              </a:prstGeom>
              <a:gradFill rotWithShape="1">
                <a:gsLst>
                  <a:gs pos="0">
                    <a:srgbClr val="3494BA">
                      <a:satMod val="103000"/>
                      <a:lumMod val="102000"/>
                      <a:tint val="94000"/>
                    </a:srgbClr>
                  </a:gs>
                  <a:gs pos="50000">
                    <a:srgbClr val="3494BA">
                      <a:satMod val="110000"/>
                      <a:lumMod val="100000"/>
                      <a:shade val="100000"/>
                    </a:srgbClr>
                  </a:gs>
                  <a:gs pos="100000">
                    <a:srgbClr val="3494BA">
                      <a:lumMod val="99000"/>
                      <a:satMod val="120000"/>
                      <a:shade val="78000"/>
                    </a:srgbClr>
                  </a:gs>
                </a:gsLst>
                <a:lin ang="5400000" scaled="0"/>
              </a:gradFill>
              <a:ln w="6350" cap="flat" cmpd="sng" algn="ctr">
                <a:solidFill>
                  <a:srgbClr val="3494BA"/>
                </a:solidFill>
                <a:prstDash val="solid"/>
                <a:miter lim="800000"/>
              </a:ln>
              <a:effectLst/>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rPr>
                  <a:t>研究</a:t>
                </a:r>
                <a:r>
                  <a:rPr lang="zh-CN" altLang="en-US" sz="2000" b="1" kern="0" dirty="0">
                    <a:solidFill>
                      <a:prstClr val="white"/>
                    </a:solidFill>
                    <a:latin typeface="微软雅黑" panose="020B0503020204020204" pitchFamily="34" charset="-122"/>
                    <a:ea typeface="微软雅黑"/>
                  </a:rPr>
                  <a:t>结论</a:t>
                </a: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26" name="矩形 19">
              <a:extLst>
                <a:ext uri="{FF2B5EF4-FFF2-40B4-BE49-F238E27FC236}">
                  <a16:creationId xmlns:a16="http://schemas.microsoft.com/office/drawing/2014/main" id="{4FBB7F38-1038-C4A8-F02E-674D3B36A48A}"/>
                </a:ext>
              </a:extLst>
            </p:cNvPr>
            <p:cNvSpPr>
              <a:spLocks noChangeArrowheads="1"/>
            </p:cNvSpPr>
            <p:nvPr/>
          </p:nvSpPr>
          <p:spPr bwMode="auto">
            <a:xfrm>
              <a:off x="4885331" y="3935718"/>
              <a:ext cx="3870644" cy="973343"/>
            </a:xfrm>
            <a:prstGeom prst="rect">
              <a:avLst/>
            </a:prstGeom>
            <a:noFill/>
            <a:ln w="9525">
              <a:solidFill>
                <a:sysClr val="windowText" lastClr="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85750" marR="0" lvl="0" indent="-285750" defTabSz="914400" eaLnBrk="0" fontAlgn="auto" latinLnBrk="0" hangingPunct="0">
                <a:lnSpc>
                  <a:spcPct val="125000"/>
                </a:lnSpc>
                <a:spcBef>
                  <a:spcPts val="0"/>
                </a:spcBef>
                <a:spcAft>
                  <a:spcPts val="0"/>
                </a:spcAft>
                <a:buClrTx/>
                <a:buSzPct val="70000"/>
                <a:buFont typeface="Wingdings" panose="05000000000000000000" pitchFamily="2" charset="2"/>
                <a:buChar char="n"/>
                <a:tabLst/>
                <a:defRPr/>
              </a:pPr>
              <a:r>
                <a:rPr lang="zh-CN" altLang="en-US" sz="1600" b="1" kern="0" dirty="0">
                  <a:solidFill>
                    <a:srgbClr val="000066"/>
                  </a:solidFill>
                  <a:latin typeface="+mn-ea"/>
                  <a:ea typeface="+mn-ea"/>
                </a:rPr>
                <a:t>在低浓度范围，</a:t>
              </a:r>
              <a:r>
                <a:rPr kumimoji="0" lang="en-US" altLang="zh-CN" sz="1600" b="1" i="0" u="none" strike="noStrike" kern="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Pitzer</a:t>
              </a:r>
              <a:r>
                <a:rPr kumimoji="0" lang="zh-CN" altLang="en-US" sz="1600" b="1" i="0" u="none" strike="noStrike" kern="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模型计算溶解度数据与实验测定数据很吻合，但高浓度范围偏差较大</a:t>
              </a:r>
              <a:endParaRPr lang="zh-CN" altLang="en-US" sz="1600" b="1" kern="0" dirty="0">
                <a:solidFill>
                  <a:srgbClr val="000066"/>
                </a:solidFill>
                <a:latin typeface="+mn-ea"/>
                <a:ea typeface="+mn-ea"/>
              </a:endParaRPr>
            </a:p>
          </p:txBody>
        </p:sp>
        <p:sp>
          <p:nvSpPr>
            <p:cNvPr id="27" name="矩形 19">
              <a:extLst>
                <a:ext uri="{FF2B5EF4-FFF2-40B4-BE49-F238E27FC236}">
                  <a16:creationId xmlns:a16="http://schemas.microsoft.com/office/drawing/2014/main" id="{D0B073A4-7864-6E81-EA89-FDB7EC6FAFC8}"/>
                </a:ext>
              </a:extLst>
            </p:cNvPr>
            <p:cNvSpPr>
              <a:spLocks noChangeArrowheads="1"/>
            </p:cNvSpPr>
            <p:nvPr/>
          </p:nvSpPr>
          <p:spPr bwMode="auto">
            <a:xfrm>
              <a:off x="4885331" y="5216541"/>
              <a:ext cx="3870644" cy="973343"/>
            </a:xfrm>
            <a:prstGeom prst="rect">
              <a:avLst/>
            </a:prstGeom>
            <a:noFill/>
            <a:ln w="9525">
              <a:solidFill>
                <a:sysClr val="windowText" lastClr="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85750" marR="0" lvl="0" indent="-285750" defTabSz="914400" eaLnBrk="0" fontAlgn="auto" latinLnBrk="0" hangingPunct="0">
                <a:lnSpc>
                  <a:spcPct val="125000"/>
                </a:lnSpc>
                <a:spcBef>
                  <a:spcPts val="0"/>
                </a:spcBef>
                <a:spcAft>
                  <a:spcPts val="0"/>
                </a:spcAft>
                <a:buClrTx/>
                <a:buSzPct val="70000"/>
                <a:buFont typeface="Wingdings" panose="05000000000000000000" pitchFamily="2" charset="2"/>
                <a:buChar char="n"/>
                <a:tabLst/>
                <a:defRPr/>
              </a:pPr>
              <a:r>
                <a:rPr lang="zh-CN" altLang="en-US" sz="1600" b="1" kern="0" dirty="0">
                  <a:solidFill>
                    <a:srgbClr val="000066"/>
                  </a:solidFill>
                  <a:latin typeface="+mn-ea"/>
                  <a:ea typeface="+mn-ea"/>
                </a:rPr>
                <a:t>离子强度成为</a:t>
              </a:r>
              <a:r>
                <a:rPr lang="en-US" altLang="zh-CN" sz="1600" b="1" kern="0" dirty="0">
                  <a:solidFill>
                    <a:srgbClr val="000066"/>
                  </a:solidFill>
                  <a:latin typeface="+mn-ea"/>
                  <a:ea typeface="+mn-ea"/>
                </a:rPr>
                <a:t>Pitzer</a:t>
              </a:r>
              <a:r>
                <a:rPr lang="zh-CN" altLang="en-US" sz="1600" b="1" kern="0" dirty="0">
                  <a:solidFill>
                    <a:srgbClr val="000066"/>
                  </a:solidFill>
                  <a:latin typeface="+mn-ea"/>
                  <a:ea typeface="+mn-ea"/>
                </a:rPr>
                <a:t>模型应用的制约因素，尤其高离子强度（＞</a:t>
              </a:r>
              <a:r>
                <a:rPr lang="en-US" altLang="zh-CN" sz="1600" b="1" kern="0" dirty="0">
                  <a:solidFill>
                    <a:srgbClr val="000066"/>
                  </a:solidFill>
                  <a:latin typeface="+mn-ea"/>
                  <a:ea typeface="+mn-ea"/>
                </a:rPr>
                <a:t>4mol/kg</a:t>
              </a:r>
              <a:r>
                <a:rPr lang="zh-CN" altLang="en-US" sz="1600" b="1" kern="0" dirty="0">
                  <a:solidFill>
                    <a:srgbClr val="000066"/>
                  </a:solidFill>
                  <a:latin typeface="+mn-ea"/>
                  <a:ea typeface="+mn-ea"/>
                </a:rPr>
                <a:t>）时，需要对模型进行修正</a:t>
              </a:r>
            </a:p>
          </p:txBody>
        </p:sp>
      </p:grpSp>
    </p:spTree>
    <p:extLst>
      <p:ext uri="{BB962C8B-B14F-4D97-AF65-F5344CB8AC3E}">
        <p14:creationId xmlns:p14="http://schemas.microsoft.com/office/powerpoint/2010/main" val="1936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Foliennummernplatzhalter 6"/>
          <p:cNvSpPr>
            <a:spLocks noGrp="1"/>
          </p:cNvSpPr>
          <p:nvPr>
            <p:ph type="sldNum" sz="quarter" idx="12"/>
          </p:nvPr>
        </p:nvSpPr>
        <p:spPr>
          <a:noFill/>
        </p:spPr>
        <p:txBody>
          <a:bodyPr/>
          <a:lstStyle/>
          <a:p>
            <a:fld id="{351A3A2A-CDEA-4BFB-A614-D2B5905769FA}" type="slidenum">
              <a:rPr lang="de-DE" altLang="zh-CN" smtClean="0">
                <a:latin typeface="Arial" pitchFamily="34" charset="0"/>
                <a:ea typeface="宋体" pitchFamily="2" charset="-122"/>
              </a:rPr>
              <a:pPr/>
              <a:t>13</a:t>
            </a:fld>
            <a:endParaRPr lang="de-DE" altLang="zh-CN">
              <a:latin typeface="Arial" pitchFamily="34" charset="0"/>
              <a:ea typeface="宋体" pitchFamily="2" charset="-122"/>
            </a:endParaRPr>
          </a:p>
        </p:txBody>
      </p:sp>
      <p:sp>
        <p:nvSpPr>
          <p:cNvPr id="25605" name="Line 4"/>
          <p:cNvSpPr>
            <a:spLocks noChangeShapeType="1"/>
          </p:cNvSpPr>
          <p:nvPr/>
        </p:nvSpPr>
        <p:spPr bwMode="auto">
          <a:xfrm>
            <a:off x="1293813" y="5797550"/>
            <a:ext cx="6553200" cy="0"/>
          </a:xfrm>
          <a:prstGeom prst="line">
            <a:avLst/>
          </a:prstGeom>
          <a:noFill/>
          <a:ln w="28575">
            <a:solidFill>
              <a:schemeClr val="tx1"/>
            </a:solidFill>
            <a:round/>
            <a:headEnd/>
            <a:tailEnd type="triangle" w="med" len="med"/>
          </a:ln>
        </p:spPr>
        <p:txBody>
          <a:bodyPr/>
          <a:lstStyle/>
          <a:p>
            <a:endParaRPr lang="zh-CN" altLang="en-US"/>
          </a:p>
        </p:txBody>
      </p:sp>
      <p:sp>
        <p:nvSpPr>
          <p:cNvPr id="25606" name="Line 5"/>
          <p:cNvSpPr>
            <a:spLocks noChangeShapeType="1"/>
          </p:cNvSpPr>
          <p:nvPr/>
        </p:nvSpPr>
        <p:spPr bwMode="auto">
          <a:xfrm flipV="1">
            <a:off x="1293813" y="1909763"/>
            <a:ext cx="0" cy="3887787"/>
          </a:xfrm>
          <a:prstGeom prst="line">
            <a:avLst/>
          </a:prstGeom>
          <a:noFill/>
          <a:ln w="28575">
            <a:solidFill>
              <a:schemeClr val="tx1"/>
            </a:solidFill>
            <a:round/>
            <a:headEnd/>
            <a:tailEnd type="triangle" w="med" len="med"/>
          </a:ln>
        </p:spPr>
        <p:txBody>
          <a:bodyPr/>
          <a:lstStyle/>
          <a:p>
            <a:endParaRPr lang="zh-CN" altLang="en-US"/>
          </a:p>
        </p:txBody>
      </p:sp>
      <p:sp>
        <p:nvSpPr>
          <p:cNvPr id="21512" name="Freeform 6"/>
          <p:cNvSpPr>
            <a:spLocks/>
          </p:cNvSpPr>
          <p:nvPr/>
        </p:nvSpPr>
        <p:spPr bwMode="auto">
          <a:xfrm>
            <a:off x="1293813" y="1693863"/>
            <a:ext cx="5545137" cy="2879725"/>
          </a:xfrm>
          <a:custGeom>
            <a:avLst/>
            <a:gdLst>
              <a:gd name="T0" fmla="*/ 0 w 3493"/>
              <a:gd name="T1" fmla="*/ 2147483647 h 1814"/>
              <a:gd name="T2" fmla="*/ 2147483647 w 3493"/>
              <a:gd name="T3" fmla="*/ 2147483647 h 1814"/>
              <a:gd name="T4" fmla="*/ 2147483647 w 3493"/>
              <a:gd name="T5" fmla="*/ 2147483647 h 1814"/>
              <a:gd name="T6" fmla="*/ 2147483647 w 3493"/>
              <a:gd name="T7" fmla="*/ 2147483647 h 1814"/>
              <a:gd name="T8" fmla="*/ 2147483647 w 3493"/>
              <a:gd name="T9" fmla="*/ 0 h 1814"/>
              <a:gd name="T10" fmla="*/ 0 60000 65536"/>
              <a:gd name="T11" fmla="*/ 0 60000 65536"/>
              <a:gd name="T12" fmla="*/ 0 60000 65536"/>
              <a:gd name="T13" fmla="*/ 0 60000 65536"/>
              <a:gd name="T14" fmla="*/ 0 60000 65536"/>
              <a:gd name="T15" fmla="*/ 0 w 3493"/>
              <a:gd name="T16" fmla="*/ 0 h 1814"/>
              <a:gd name="T17" fmla="*/ 3493 w 3493"/>
              <a:gd name="T18" fmla="*/ 1814 h 1814"/>
            </a:gdLst>
            <a:ahLst/>
            <a:cxnLst>
              <a:cxn ang="T10">
                <a:pos x="T0" y="T1"/>
              </a:cxn>
              <a:cxn ang="T11">
                <a:pos x="T2" y="T3"/>
              </a:cxn>
              <a:cxn ang="T12">
                <a:pos x="T4" y="T5"/>
              </a:cxn>
              <a:cxn ang="T13">
                <a:pos x="T6" y="T7"/>
              </a:cxn>
              <a:cxn ang="T14">
                <a:pos x="T8" y="T9"/>
              </a:cxn>
            </a:cxnLst>
            <a:rect l="T15" t="T16" r="T17" b="T18"/>
            <a:pathLst>
              <a:path w="3493" h="1814">
                <a:moveTo>
                  <a:pt x="0" y="1814"/>
                </a:moveTo>
                <a:cubicBezTo>
                  <a:pt x="363" y="1716"/>
                  <a:pt x="726" y="1618"/>
                  <a:pt x="1043" y="1497"/>
                </a:cubicBezTo>
                <a:cubicBezTo>
                  <a:pt x="1360" y="1376"/>
                  <a:pt x="1580" y="1269"/>
                  <a:pt x="1905" y="1088"/>
                </a:cubicBezTo>
                <a:cubicBezTo>
                  <a:pt x="2230" y="907"/>
                  <a:pt x="2729" y="589"/>
                  <a:pt x="2994" y="408"/>
                </a:cubicBezTo>
                <a:cubicBezTo>
                  <a:pt x="3259" y="227"/>
                  <a:pt x="3376" y="113"/>
                  <a:pt x="3493" y="0"/>
                </a:cubicBezTo>
              </a:path>
            </a:pathLst>
          </a:custGeom>
          <a:noFill/>
          <a:ln w="28575" cap="flat" cmpd="sng">
            <a:solidFill>
              <a:schemeClr val="tx2"/>
            </a:solidFill>
            <a:prstDash val="dashDot"/>
            <a:round/>
            <a:headEnd/>
            <a:tailEnd/>
          </a:ln>
        </p:spPr>
        <p:txBody>
          <a:bodyPr/>
          <a:lstStyle/>
          <a:p>
            <a:endParaRPr lang="zh-CN" altLang="en-US"/>
          </a:p>
        </p:txBody>
      </p:sp>
      <p:sp>
        <p:nvSpPr>
          <p:cNvPr id="25608" name="Freeform 7"/>
          <p:cNvSpPr>
            <a:spLocks/>
          </p:cNvSpPr>
          <p:nvPr/>
        </p:nvSpPr>
        <p:spPr bwMode="auto">
          <a:xfrm>
            <a:off x="1293813" y="3278188"/>
            <a:ext cx="5761037" cy="2376487"/>
          </a:xfrm>
          <a:custGeom>
            <a:avLst/>
            <a:gdLst>
              <a:gd name="T0" fmla="*/ 0 w 3629"/>
              <a:gd name="T1" fmla="*/ 2147483647 h 1497"/>
              <a:gd name="T2" fmla="*/ 2147483647 w 3629"/>
              <a:gd name="T3" fmla="*/ 2147483647 h 1497"/>
              <a:gd name="T4" fmla="*/ 2147483647 w 3629"/>
              <a:gd name="T5" fmla="*/ 2147483647 h 1497"/>
              <a:gd name="T6" fmla="*/ 2147483647 w 3629"/>
              <a:gd name="T7" fmla="*/ 0 h 1497"/>
              <a:gd name="T8" fmla="*/ 0 60000 65536"/>
              <a:gd name="T9" fmla="*/ 0 60000 65536"/>
              <a:gd name="T10" fmla="*/ 0 60000 65536"/>
              <a:gd name="T11" fmla="*/ 0 60000 65536"/>
              <a:gd name="T12" fmla="*/ 0 w 3629"/>
              <a:gd name="T13" fmla="*/ 0 h 1497"/>
              <a:gd name="T14" fmla="*/ 3629 w 3629"/>
              <a:gd name="T15" fmla="*/ 1497 h 1497"/>
            </a:gdLst>
            <a:ahLst/>
            <a:cxnLst>
              <a:cxn ang="T8">
                <a:pos x="T0" y="T1"/>
              </a:cxn>
              <a:cxn ang="T9">
                <a:pos x="T2" y="T3"/>
              </a:cxn>
              <a:cxn ang="T10">
                <a:pos x="T4" y="T5"/>
              </a:cxn>
              <a:cxn ang="T11">
                <a:pos x="T6" y="T7"/>
              </a:cxn>
            </a:cxnLst>
            <a:rect l="T12" t="T13" r="T14" b="T15"/>
            <a:pathLst>
              <a:path w="3629" h="1497">
                <a:moveTo>
                  <a:pt x="0" y="1497"/>
                </a:moveTo>
                <a:cubicBezTo>
                  <a:pt x="11" y="1497"/>
                  <a:pt x="22" y="1497"/>
                  <a:pt x="317" y="1406"/>
                </a:cubicBezTo>
                <a:cubicBezTo>
                  <a:pt x="612" y="1315"/>
                  <a:pt x="1217" y="1187"/>
                  <a:pt x="1769" y="953"/>
                </a:cubicBezTo>
                <a:cubicBezTo>
                  <a:pt x="2321" y="719"/>
                  <a:pt x="2975" y="359"/>
                  <a:pt x="3629" y="0"/>
                </a:cubicBezTo>
              </a:path>
            </a:pathLst>
          </a:custGeom>
          <a:noFill/>
          <a:ln w="28575" cmpd="sng">
            <a:solidFill>
              <a:srgbClr val="009900"/>
            </a:solidFill>
            <a:round/>
            <a:headEnd/>
            <a:tailEnd/>
          </a:ln>
        </p:spPr>
        <p:txBody>
          <a:bodyPr/>
          <a:lstStyle/>
          <a:p>
            <a:endParaRPr lang="zh-CN" altLang="en-US"/>
          </a:p>
        </p:txBody>
      </p:sp>
      <p:sp>
        <p:nvSpPr>
          <p:cNvPr id="25610" name="Text Box 10"/>
          <p:cNvSpPr txBox="1">
            <a:spLocks noChangeArrowheads="1"/>
          </p:cNvSpPr>
          <p:nvPr/>
        </p:nvSpPr>
        <p:spPr bwMode="auto">
          <a:xfrm>
            <a:off x="5183188" y="4933950"/>
            <a:ext cx="2233612" cy="366713"/>
          </a:xfrm>
          <a:prstGeom prst="rect">
            <a:avLst/>
          </a:prstGeom>
          <a:noFill/>
          <a:ln w="9525">
            <a:noFill/>
            <a:miter lim="800000"/>
            <a:headEnd/>
            <a:tailEnd/>
          </a:ln>
        </p:spPr>
        <p:txBody>
          <a:bodyPr>
            <a:spAutoFit/>
          </a:bodyPr>
          <a:lstStyle/>
          <a:p>
            <a:pPr>
              <a:spcBef>
                <a:spcPct val="50000"/>
              </a:spcBef>
            </a:pPr>
            <a:r>
              <a:rPr lang="zh-CN" altLang="en-US" b="1" i="1">
                <a:solidFill>
                  <a:schemeClr val="tx2"/>
                </a:solidFill>
                <a:ea typeface="宋体" pitchFamily="2" charset="-122"/>
              </a:rPr>
              <a:t>① </a:t>
            </a:r>
            <a:r>
              <a:rPr lang="en-US" altLang="zh-CN" b="1" i="1">
                <a:solidFill>
                  <a:schemeClr val="tx2"/>
                </a:solidFill>
                <a:ea typeface="宋体" pitchFamily="2" charset="-122"/>
              </a:rPr>
              <a:t>Stable Zone</a:t>
            </a:r>
          </a:p>
        </p:txBody>
      </p:sp>
      <p:sp>
        <p:nvSpPr>
          <p:cNvPr id="21517" name="Rectangle 11"/>
          <p:cNvSpPr>
            <a:spLocks noChangeArrowheads="1"/>
          </p:cNvSpPr>
          <p:nvPr/>
        </p:nvSpPr>
        <p:spPr bwMode="auto">
          <a:xfrm>
            <a:off x="1376645" y="5004175"/>
            <a:ext cx="3960813" cy="366712"/>
          </a:xfrm>
          <a:prstGeom prst="rect">
            <a:avLst/>
          </a:prstGeom>
          <a:noFill/>
          <a:ln w="9525">
            <a:noFill/>
            <a:miter lim="800000"/>
            <a:headEnd/>
            <a:tailEnd/>
          </a:ln>
        </p:spPr>
        <p:txBody>
          <a:bodyPr>
            <a:spAutoFit/>
          </a:bodyPr>
          <a:lstStyle/>
          <a:p>
            <a:r>
              <a:rPr lang="en-US" altLang="en-US" b="1" i="1">
                <a:solidFill>
                  <a:schemeClr val="tx2"/>
                </a:solidFill>
              </a:rPr>
              <a:t>②</a:t>
            </a:r>
            <a:r>
              <a:rPr lang="zh-CN" altLang="en-US" b="1" i="1">
                <a:solidFill>
                  <a:schemeClr val="tx2"/>
                </a:solidFill>
                <a:ea typeface="宋体" pitchFamily="2" charset="-122"/>
              </a:rPr>
              <a:t> </a:t>
            </a:r>
            <a:r>
              <a:rPr lang="en-US" altLang="zh-CN" b="1" i="1">
                <a:solidFill>
                  <a:schemeClr val="tx2"/>
                </a:solidFill>
                <a:ea typeface="宋体" pitchFamily="2" charset="-122"/>
              </a:rPr>
              <a:t>Metastable  Zone</a:t>
            </a:r>
          </a:p>
        </p:txBody>
      </p:sp>
      <p:sp>
        <p:nvSpPr>
          <p:cNvPr id="21518" name="Rectangle 12"/>
          <p:cNvSpPr>
            <a:spLocks noChangeArrowheads="1"/>
          </p:cNvSpPr>
          <p:nvPr/>
        </p:nvSpPr>
        <p:spPr bwMode="auto">
          <a:xfrm>
            <a:off x="1476375" y="3500438"/>
            <a:ext cx="3744913" cy="366712"/>
          </a:xfrm>
          <a:prstGeom prst="rect">
            <a:avLst/>
          </a:prstGeom>
          <a:noFill/>
          <a:ln w="9525">
            <a:noFill/>
            <a:miter lim="800000"/>
            <a:headEnd/>
            <a:tailEnd/>
          </a:ln>
        </p:spPr>
        <p:txBody>
          <a:bodyPr>
            <a:spAutoFit/>
          </a:bodyPr>
          <a:lstStyle/>
          <a:p>
            <a:r>
              <a:rPr lang="en-US" altLang="en-US" b="1" i="1">
                <a:solidFill>
                  <a:schemeClr val="tx2"/>
                </a:solidFill>
              </a:rPr>
              <a:t>③</a:t>
            </a:r>
            <a:r>
              <a:rPr lang="zh-CN" altLang="en-US" b="1" i="1">
                <a:solidFill>
                  <a:schemeClr val="tx2"/>
                </a:solidFill>
                <a:ea typeface="宋体" pitchFamily="2" charset="-122"/>
              </a:rPr>
              <a:t> </a:t>
            </a:r>
            <a:r>
              <a:rPr lang="en-US" altLang="zh-CN" b="1" i="1">
                <a:solidFill>
                  <a:schemeClr val="tx2"/>
                </a:solidFill>
                <a:ea typeface="宋体" pitchFamily="2" charset="-122"/>
              </a:rPr>
              <a:t>Unstable Zone</a:t>
            </a:r>
          </a:p>
        </p:txBody>
      </p:sp>
      <p:sp>
        <p:nvSpPr>
          <p:cNvPr id="25613" name="Text Box 13"/>
          <p:cNvSpPr txBox="1">
            <a:spLocks noChangeArrowheads="1"/>
          </p:cNvSpPr>
          <p:nvPr/>
        </p:nvSpPr>
        <p:spPr bwMode="auto">
          <a:xfrm rot="10800000" flipH="1">
            <a:off x="646113" y="3062288"/>
            <a:ext cx="458787" cy="1641475"/>
          </a:xfrm>
          <a:prstGeom prst="rect">
            <a:avLst/>
          </a:prstGeom>
          <a:noFill/>
          <a:ln w="9525">
            <a:noFill/>
            <a:miter lim="800000"/>
            <a:headEnd/>
            <a:tailEnd/>
          </a:ln>
        </p:spPr>
        <p:txBody>
          <a:bodyPr vert="eaVert" wrap="none">
            <a:spAutoFit/>
          </a:bodyPr>
          <a:lstStyle/>
          <a:p>
            <a:pPr algn="ctr"/>
            <a:r>
              <a:rPr lang="en-US" altLang="zh-CN" b="1">
                <a:ea typeface="宋体" pitchFamily="2" charset="-122"/>
              </a:rPr>
              <a:t>Concentration</a:t>
            </a:r>
          </a:p>
        </p:txBody>
      </p:sp>
      <p:sp>
        <p:nvSpPr>
          <p:cNvPr id="25614" name="Text Box 14"/>
          <p:cNvSpPr txBox="1">
            <a:spLocks noChangeArrowheads="1"/>
          </p:cNvSpPr>
          <p:nvPr/>
        </p:nvSpPr>
        <p:spPr bwMode="auto">
          <a:xfrm>
            <a:off x="3636963" y="5876925"/>
            <a:ext cx="1800225" cy="366713"/>
          </a:xfrm>
          <a:prstGeom prst="rect">
            <a:avLst/>
          </a:prstGeom>
          <a:noFill/>
          <a:ln w="9525">
            <a:noFill/>
            <a:miter lim="800000"/>
            <a:headEnd/>
            <a:tailEnd/>
          </a:ln>
        </p:spPr>
        <p:txBody>
          <a:bodyPr>
            <a:spAutoFit/>
          </a:bodyPr>
          <a:lstStyle/>
          <a:p>
            <a:pPr algn="ctr"/>
            <a:r>
              <a:rPr lang="en-US" altLang="zh-CN" b="1">
                <a:ea typeface="宋体" pitchFamily="2" charset="-122"/>
              </a:rPr>
              <a:t>Temperature</a:t>
            </a:r>
          </a:p>
        </p:txBody>
      </p:sp>
      <p:sp>
        <p:nvSpPr>
          <p:cNvPr id="25615" name="Text Box 15"/>
          <p:cNvSpPr txBox="1">
            <a:spLocks noChangeArrowheads="1"/>
          </p:cNvSpPr>
          <p:nvPr/>
        </p:nvSpPr>
        <p:spPr bwMode="auto">
          <a:xfrm>
            <a:off x="6623050" y="3494088"/>
            <a:ext cx="1339850" cy="366712"/>
          </a:xfrm>
          <a:prstGeom prst="rect">
            <a:avLst/>
          </a:prstGeom>
          <a:noFill/>
          <a:ln w="9525">
            <a:noFill/>
            <a:miter lim="800000"/>
            <a:headEnd/>
            <a:tailEnd/>
          </a:ln>
        </p:spPr>
        <p:txBody>
          <a:bodyPr wrap="none">
            <a:spAutoFit/>
          </a:bodyPr>
          <a:lstStyle/>
          <a:p>
            <a:r>
              <a:rPr lang="zh-CN" altLang="en-US" b="1">
                <a:solidFill>
                  <a:srgbClr val="009900"/>
                </a:solidFill>
                <a:ea typeface="宋体" pitchFamily="2" charset="-122"/>
              </a:rPr>
              <a:t> </a:t>
            </a:r>
            <a:r>
              <a:rPr lang="en-US" altLang="zh-CN" b="1">
                <a:solidFill>
                  <a:srgbClr val="009900"/>
                </a:solidFill>
                <a:ea typeface="宋体" pitchFamily="2" charset="-122"/>
              </a:rPr>
              <a:t>Solubility </a:t>
            </a:r>
          </a:p>
        </p:txBody>
      </p:sp>
      <p:sp>
        <p:nvSpPr>
          <p:cNvPr id="21522" name="Text Box 16"/>
          <p:cNvSpPr txBox="1">
            <a:spLocks noChangeArrowheads="1"/>
          </p:cNvSpPr>
          <p:nvPr/>
        </p:nvSpPr>
        <p:spPr bwMode="auto">
          <a:xfrm>
            <a:off x="4462463" y="1765300"/>
            <a:ext cx="1898650" cy="366713"/>
          </a:xfrm>
          <a:prstGeom prst="rect">
            <a:avLst/>
          </a:prstGeom>
          <a:noFill/>
          <a:ln w="9525">
            <a:noFill/>
            <a:miter lim="800000"/>
            <a:headEnd/>
            <a:tailEnd/>
          </a:ln>
        </p:spPr>
        <p:txBody>
          <a:bodyPr wrap="none">
            <a:spAutoFit/>
          </a:bodyPr>
          <a:lstStyle/>
          <a:p>
            <a:r>
              <a:rPr lang="en-US" altLang="zh-CN" b="1">
                <a:solidFill>
                  <a:srgbClr val="009900"/>
                </a:solidFill>
                <a:ea typeface="宋体" pitchFamily="2" charset="-122"/>
              </a:rPr>
              <a:t>Supersolubility </a:t>
            </a:r>
          </a:p>
        </p:txBody>
      </p:sp>
      <p:sp>
        <p:nvSpPr>
          <p:cNvPr id="21525" name="Line 19"/>
          <p:cNvSpPr>
            <a:spLocks noChangeShapeType="1"/>
          </p:cNvSpPr>
          <p:nvPr/>
        </p:nvSpPr>
        <p:spPr bwMode="auto">
          <a:xfrm>
            <a:off x="3741738" y="2486025"/>
            <a:ext cx="720725" cy="792163"/>
          </a:xfrm>
          <a:prstGeom prst="line">
            <a:avLst/>
          </a:prstGeom>
          <a:noFill/>
          <a:ln w="19050">
            <a:solidFill>
              <a:schemeClr val="tx1"/>
            </a:solidFill>
            <a:round/>
            <a:headEnd/>
            <a:tailEnd type="triangle" w="med" len="med"/>
          </a:ln>
        </p:spPr>
        <p:txBody>
          <a:bodyPr/>
          <a:lstStyle/>
          <a:p>
            <a:endParaRPr lang="zh-CN" altLang="en-US"/>
          </a:p>
        </p:txBody>
      </p:sp>
      <p:sp>
        <p:nvSpPr>
          <p:cNvPr id="21526" name="Text Box 20"/>
          <p:cNvSpPr txBox="1">
            <a:spLocks noChangeArrowheads="1"/>
          </p:cNvSpPr>
          <p:nvPr/>
        </p:nvSpPr>
        <p:spPr bwMode="auto">
          <a:xfrm>
            <a:off x="2157413" y="2197100"/>
            <a:ext cx="1365250" cy="369888"/>
          </a:xfrm>
          <a:prstGeom prst="rect">
            <a:avLst/>
          </a:prstGeom>
          <a:noFill/>
          <a:ln w="9525">
            <a:noFill/>
            <a:miter lim="800000"/>
            <a:headEnd/>
            <a:tailEnd/>
          </a:ln>
        </p:spPr>
        <p:txBody>
          <a:bodyPr wrap="none">
            <a:spAutoFit/>
          </a:bodyPr>
          <a:lstStyle/>
          <a:p>
            <a:r>
              <a:rPr lang="en-US" altLang="zh-CN" b="1">
                <a:ea typeface="宋体" pitchFamily="2" charset="-122"/>
              </a:rPr>
              <a:t>Nucleation</a:t>
            </a:r>
          </a:p>
        </p:txBody>
      </p:sp>
      <p:sp>
        <p:nvSpPr>
          <p:cNvPr id="23" name="Line 8"/>
          <p:cNvSpPr>
            <a:spLocks noChangeShapeType="1"/>
          </p:cNvSpPr>
          <p:nvPr/>
        </p:nvSpPr>
        <p:spPr bwMode="auto">
          <a:xfrm flipH="1">
            <a:off x="4166955" y="3564015"/>
            <a:ext cx="2295255" cy="0"/>
          </a:xfrm>
          <a:prstGeom prst="line">
            <a:avLst/>
          </a:prstGeom>
          <a:noFill/>
          <a:ln w="57150">
            <a:solidFill>
              <a:srgbClr val="0000FF"/>
            </a:solidFill>
            <a:round/>
            <a:headEnd type="arrow" w="med" len="med"/>
            <a:tailEnd type="arrow" w="med" len="med"/>
          </a:ln>
        </p:spPr>
        <p:txBody>
          <a:bodyPr/>
          <a:lstStyle/>
          <a:p>
            <a:endParaRPr lang="zh-CN" altLang="en-US"/>
          </a:p>
        </p:txBody>
      </p:sp>
      <p:sp>
        <p:nvSpPr>
          <p:cNvPr id="25" name="椭圆 24"/>
          <p:cNvSpPr/>
          <p:nvPr/>
        </p:nvSpPr>
        <p:spPr>
          <a:xfrm>
            <a:off x="3896925" y="3429000"/>
            <a:ext cx="288925" cy="2873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27" name="椭圆 26"/>
          <p:cNvSpPr/>
          <p:nvPr/>
        </p:nvSpPr>
        <p:spPr>
          <a:xfrm>
            <a:off x="6462210" y="3429000"/>
            <a:ext cx="288925" cy="28733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26" name="Line 8"/>
          <p:cNvSpPr>
            <a:spLocks noChangeShapeType="1"/>
          </p:cNvSpPr>
          <p:nvPr/>
        </p:nvSpPr>
        <p:spPr bwMode="auto">
          <a:xfrm flipH="1">
            <a:off x="3131840" y="4059070"/>
            <a:ext cx="2295255" cy="0"/>
          </a:xfrm>
          <a:prstGeom prst="line">
            <a:avLst/>
          </a:prstGeom>
          <a:noFill/>
          <a:ln w="57150">
            <a:solidFill>
              <a:srgbClr val="0000FF"/>
            </a:solidFill>
            <a:round/>
            <a:headEnd type="arrow" w="med" len="med"/>
            <a:tailEnd type="arrow" w="med" len="med"/>
          </a:ln>
        </p:spPr>
        <p:txBody>
          <a:bodyPr/>
          <a:lstStyle/>
          <a:p>
            <a:endParaRPr lang="zh-CN" altLang="en-US"/>
          </a:p>
        </p:txBody>
      </p:sp>
      <p:sp>
        <p:nvSpPr>
          <p:cNvPr id="28" name="椭圆 27"/>
          <p:cNvSpPr/>
          <p:nvPr/>
        </p:nvSpPr>
        <p:spPr>
          <a:xfrm>
            <a:off x="2861810" y="3924055"/>
            <a:ext cx="288925" cy="2873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29" name="椭圆 28"/>
          <p:cNvSpPr/>
          <p:nvPr/>
        </p:nvSpPr>
        <p:spPr>
          <a:xfrm>
            <a:off x="5427095" y="3924055"/>
            <a:ext cx="288925" cy="28733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30" name="Line 8"/>
          <p:cNvSpPr>
            <a:spLocks noChangeShapeType="1"/>
          </p:cNvSpPr>
          <p:nvPr/>
        </p:nvSpPr>
        <p:spPr bwMode="auto">
          <a:xfrm flipH="1">
            <a:off x="1691679" y="4554125"/>
            <a:ext cx="2655295" cy="0"/>
          </a:xfrm>
          <a:prstGeom prst="line">
            <a:avLst/>
          </a:prstGeom>
          <a:noFill/>
          <a:ln w="57150">
            <a:solidFill>
              <a:srgbClr val="0000FF"/>
            </a:solidFill>
            <a:round/>
            <a:headEnd type="arrow" w="med" len="med"/>
            <a:tailEnd type="arrow" w="med" len="med"/>
          </a:ln>
        </p:spPr>
        <p:txBody>
          <a:bodyPr/>
          <a:lstStyle/>
          <a:p>
            <a:endParaRPr lang="zh-CN" altLang="en-US"/>
          </a:p>
        </p:txBody>
      </p:sp>
      <p:sp>
        <p:nvSpPr>
          <p:cNvPr id="31" name="椭圆 30"/>
          <p:cNvSpPr/>
          <p:nvPr/>
        </p:nvSpPr>
        <p:spPr>
          <a:xfrm>
            <a:off x="1421650" y="4419110"/>
            <a:ext cx="288925" cy="2873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32" name="椭圆 31"/>
          <p:cNvSpPr/>
          <p:nvPr/>
        </p:nvSpPr>
        <p:spPr>
          <a:xfrm>
            <a:off x="4301970" y="4419110"/>
            <a:ext cx="288925" cy="28733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33" name="Line 8"/>
          <p:cNvSpPr>
            <a:spLocks noChangeShapeType="1"/>
          </p:cNvSpPr>
          <p:nvPr/>
        </p:nvSpPr>
        <p:spPr bwMode="auto">
          <a:xfrm flipH="1">
            <a:off x="5183175" y="2933945"/>
            <a:ext cx="2295255" cy="0"/>
          </a:xfrm>
          <a:prstGeom prst="line">
            <a:avLst/>
          </a:prstGeom>
          <a:noFill/>
          <a:ln w="57150">
            <a:solidFill>
              <a:srgbClr val="0000FF"/>
            </a:solidFill>
            <a:round/>
            <a:headEnd type="arrow" w="med" len="med"/>
            <a:tailEnd type="arrow" w="med" len="med"/>
          </a:ln>
        </p:spPr>
        <p:txBody>
          <a:bodyPr/>
          <a:lstStyle/>
          <a:p>
            <a:endParaRPr lang="zh-CN" altLang="en-US"/>
          </a:p>
        </p:txBody>
      </p:sp>
      <p:sp>
        <p:nvSpPr>
          <p:cNvPr id="34" name="椭圆 33"/>
          <p:cNvSpPr/>
          <p:nvPr/>
        </p:nvSpPr>
        <p:spPr>
          <a:xfrm>
            <a:off x="4913145" y="2798930"/>
            <a:ext cx="288925" cy="2873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35" name="椭圆 34"/>
          <p:cNvSpPr/>
          <p:nvPr/>
        </p:nvSpPr>
        <p:spPr>
          <a:xfrm>
            <a:off x="7478430" y="2798930"/>
            <a:ext cx="288925" cy="28733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2" name="标题 1">
            <a:extLst>
              <a:ext uri="{FF2B5EF4-FFF2-40B4-BE49-F238E27FC236}">
                <a16:creationId xmlns:a16="http://schemas.microsoft.com/office/drawing/2014/main" id="{53A59495-C82F-1488-A1E5-7543882A9428}"/>
              </a:ext>
            </a:extLst>
          </p:cNvPr>
          <p:cNvSpPr>
            <a:spLocks noGrp="1"/>
          </p:cNvSpPr>
          <p:nvPr>
            <p:ph type="title"/>
          </p:nvPr>
        </p:nvSpPr>
        <p:spPr>
          <a:xfrm>
            <a:off x="1835150" y="274638"/>
            <a:ext cx="6851650" cy="1143000"/>
          </a:xfrm>
        </p:spPr>
        <p:txBody>
          <a:bodyPr/>
          <a:lstStyle/>
          <a:p>
            <a:r>
              <a:rPr lang="en-US" altLang="zh-CN" sz="4000" dirty="0"/>
              <a:t>3. </a:t>
            </a:r>
            <a:r>
              <a:rPr lang="zh-CN" altLang="en-US" sz="4000" dirty="0"/>
              <a:t>超溶解度的测量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Horizont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trips(upRight)">
                                      <p:cBhvr>
                                        <p:cTn id="12" dur="2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21526"/>
                                        </p:tgtEl>
                                        <p:attrNameLst>
                                          <p:attrName>style.visibility</p:attrName>
                                        </p:attrNameLst>
                                      </p:cBhvr>
                                      <p:to>
                                        <p:strVal val="visible"/>
                                      </p:to>
                                    </p:set>
                                    <p:animEffect transition="in" filter="strips(downLeft)">
                                      <p:cBhvr>
                                        <p:cTn id="22" dur="1000"/>
                                        <p:tgtEl>
                                          <p:spTgt spid="21526"/>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21525"/>
                                        </p:tgtEl>
                                        <p:attrNameLst>
                                          <p:attrName>style.visibility</p:attrName>
                                        </p:attrNameLst>
                                      </p:cBhvr>
                                      <p:to>
                                        <p:strVal val="visible"/>
                                      </p:to>
                                    </p:set>
                                    <p:animEffect transition="in" filter="strips(downLeft)">
                                      <p:cBhvr>
                                        <p:cTn id="25" dur="1000"/>
                                        <p:tgtEl>
                                          <p:spTgt spid="21525"/>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grpId="0" nodeType="clickEffect">
                                  <p:stCondLst>
                                    <p:cond delay="0"/>
                                  </p:stCondLst>
                                  <p:childTnLst>
                                    <p:set>
                                      <p:cBhvr>
                                        <p:cTn id="29" dur="1" fill="hold">
                                          <p:stCondLst>
                                            <p:cond delay="0"/>
                                          </p:stCondLst>
                                        </p:cTn>
                                        <p:tgtEl>
                                          <p:spTgt spid="21522"/>
                                        </p:tgtEl>
                                        <p:attrNameLst>
                                          <p:attrName>style.visibility</p:attrName>
                                        </p:attrNameLst>
                                      </p:cBhvr>
                                      <p:to>
                                        <p:strVal val="visible"/>
                                      </p:to>
                                    </p:set>
                                    <p:animEffect transition="in" filter="strips(downLeft)">
                                      <p:cBhvr>
                                        <p:cTn id="30" dur="500"/>
                                        <p:tgtEl>
                                          <p:spTgt spid="21522"/>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21512"/>
                                        </p:tgtEl>
                                        <p:attrNameLst>
                                          <p:attrName>style.visibility</p:attrName>
                                        </p:attrNameLst>
                                      </p:cBhvr>
                                      <p:to>
                                        <p:strVal val="visible"/>
                                      </p:to>
                                    </p:set>
                                    <p:animEffect transition="in" filter="strips(downLeft)">
                                      <p:cBhvr>
                                        <p:cTn id="33" dur="1000"/>
                                        <p:tgtEl>
                                          <p:spTgt spid="21512"/>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grpId="1" nodeType="clickEffect">
                                  <p:stCondLst>
                                    <p:cond delay="0"/>
                                  </p:stCondLst>
                                  <p:childTnLst>
                                    <p:set>
                                      <p:cBhvr>
                                        <p:cTn id="37" dur="1" fill="hold">
                                          <p:stCondLst>
                                            <p:cond delay="0"/>
                                          </p:stCondLst>
                                        </p:cTn>
                                        <p:tgtEl>
                                          <p:spTgt spid="21517"/>
                                        </p:tgtEl>
                                        <p:attrNameLst>
                                          <p:attrName>style.visibility</p:attrName>
                                        </p:attrNameLst>
                                      </p:cBhvr>
                                      <p:to>
                                        <p:strVal val="visible"/>
                                      </p:to>
                                    </p:set>
                                    <p:animEffect transition="in" filter="strips(downLeft)">
                                      <p:cBhvr>
                                        <p:cTn id="38" dur="500"/>
                                        <p:tgtEl>
                                          <p:spTgt spid="21517"/>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21518"/>
                                        </p:tgtEl>
                                        <p:attrNameLst>
                                          <p:attrName>style.visibility</p:attrName>
                                        </p:attrNameLst>
                                      </p:cBhvr>
                                      <p:to>
                                        <p:strVal val="visible"/>
                                      </p:to>
                                    </p:set>
                                    <p:animEffect transition="in" filter="strips(downLeft)">
                                      <p:cBhvr>
                                        <p:cTn id="43" dur="1000"/>
                                        <p:tgtEl>
                                          <p:spTgt spid="21518"/>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6" fill="hold" grpId="0" nodeType="clickEffect">
                                  <p:stCondLst>
                                    <p:cond delay="0"/>
                                  </p:stCondLst>
                                  <p:childTnLst>
                                    <p:set>
                                      <p:cBhvr>
                                        <p:cTn id="47" dur="1" fill="hold">
                                          <p:stCondLst>
                                            <p:cond delay="0"/>
                                          </p:stCondLst>
                                        </p:cTn>
                                        <p:tgtEl>
                                          <p:spTgt spid="21517"/>
                                        </p:tgtEl>
                                        <p:attrNameLst>
                                          <p:attrName>style.visibility</p:attrName>
                                        </p:attrNameLst>
                                      </p:cBhvr>
                                      <p:to>
                                        <p:strVal val="visible"/>
                                      </p:to>
                                    </p:set>
                                    <p:animEffect transition="in" filter="barn(inHorizontal)">
                                      <p:cBhvr>
                                        <p:cTn id="48" dur="500"/>
                                        <p:tgtEl>
                                          <p:spTgt spid="21517"/>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6"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arn(inHorizontal)">
                                      <p:cBhvr>
                                        <p:cTn id="53" dur="10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3"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strips(upRight)">
                                      <p:cBhvr>
                                        <p:cTn id="58" dur="20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6"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arn(inHorizontal)">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6"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barn(inHorizontal)">
                                      <p:cBhvr>
                                        <p:cTn id="68" dur="10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3"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strips(upRight)">
                                      <p:cBhvr>
                                        <p:cTn id="73" dur="2000"/>
                                        <p:tgtEl>
                                          <p:spTgt spid="30"/>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6"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arn(inHorizontal)">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6"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barn(inHorizontal)">
                                      <p:cBhvr>
                                        <p:cTn id="83" dur="10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18" presetClass="entr" presetSubtype="3" fill="hold" grpId="0" nodeType="click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strips(upRight)">
                                      <p:cBhvr>
                                        <p:cTn id="88" dur="20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6"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barn(inHorizontal)">
                                      <p:cBhvr>
                                        <p:cTn id="9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2" grpId="0" animBg="1"/>
      <p:bldP spid="21517" grpId="0"/>
      <p:bldP spid="21517" grpId="1"/>
      <p:bldP spid="21518" grpId="0"/>
      <p:bldP spid="21522" grpId="0"/>
      <p:bldP spid="21525" grpId="0" animBg="1"/>
      <p:bldP spid="21526" grpId="0"/>
      <p:bldP spid="23" grpId="0" animBg="1"/>
      <p:bldP spid="25" grpId="0" animBg="1"/>
      <p:bldP spid="27" grpId="0" animBg="1"/>
      <p:bldP spid="26"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3. </a:t>
            </a:r>
            <a:r>
              <a:rPr lang="zh-CN" altLang="en-US" sz="4000" dirty="0"/>
              <a:t>超溶解度的测量</a:t>
            </a:r>
          </a:p>
        </p:txBody>
      </p:sp>
      <p:sp>
        <p:nvSpPr>
          <p:cNvPr id="5" name="Rectangle 3" descr="Rectangle: Click to edit Master text styles&#10;Second level&#10;Third level&#10;Fourth level&#10;Fifth level"/>
          <p:cNvSpPr txBox="1">
            <a:spLocks noChangeArrowheads="1"/>
          </p:cNvSpPr>
          <p:nvPr/>
        </p:nvSpPr>
        <p:spPr bwMode="auto">
          <a:xfrm>
            <a:off x="431540" y="1898830"/>
            <a:ext cx="837093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buAutoNum type="arabicParenBoth"/>
              <a:defRPr/>
            </a:pPr>
            <a:endParaRPr lang="zh-CN" altLang="zh-CN" sz="2400" dirty="0"/>
          </a:p>
          <a:p>
            <a:pPr marL="342900" indent="-342900" algn="just" eaLnBrk="0" hangingPunct="0">
              <a:spcBef>
                <a:spcPct val="20000"/>
              </a:spcBef>
              <a:buClr>
                <a:schemeClr val="tx2"/>
              </a:buClr>
              <a:buSzPct val="70000"/>
              <a:defRPr/>
            </a:pPr>
            <a:endParaRPr lang="zh-CN" altLang="en-US" sz="2400"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566555" y="1853825"/>
            <a:ext cx="8190910" cy="4524315"/>
          </a:xfrm>
          <a:prstGeom prst="rect">
            <a:avLst/>
          </a:prstGeom>
          <a:noFill/>
        </p:spPr>
        <p:txBody>
          <a:bodyPr wrap="square" rtlCol="0">
            <a:spAutoFit/>
          </a:bodyPr>
          <a:lstStyle/>
          <a:p>
            <a:pPr algn="just">
              <a:lnSpc>
                <a:spcPct val="150000"/>
              </a:lnSpc>
            </a:pPr>
            <a:r>
              <a:rPr lang="zh-CN" altLang="en-US" sz="2800" b="1" dirty="0">
                <a:solidFill>
                  <a:srgbClr val="0000FF"/>
                </a:solidFill>
                <a:latin typeface="Times New Roman" panose="02020603050405020304" pitchFamily="18" charset="0"/>
                <a:ea typeface="+mn-ea"/>
                <a:cs typeface="Times New Roman" panose="02020603050405020304" pitchFamily="18" charset="0"/>
              </a:rPr>
              <a:t>依赖于检测手段</a:t>
            </a:r>
            <a:endParaRPr lang="en-US" altLang="zh-CN" sz="2800" b="1" dirty="0">
              <a:solidFill>
                <a:srgbClr val="0000FF"/>
              </a:solidFill>
              <a:latin typeface="Times New Roman" panose="02020603050405020304" pitchFamily="18" charset="0"/>
              <a:ea typeface="+mn-ea"/>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400" b="1" dirty="0">
                <a:solidFill>
                  <a:srgbClr val="C00000"/>
                </a:solidFill>
                <a:latin typeface="Times New Roman" panose="02020603050405020304" pitchFamily="18" charset="0"/>
                <a:ea typeface="+mn-ea"/>
                <a:cs typeface="Times New Roman" panose="02020603050405020304" pitchFamily="18" charset="0"/>
              </a:rPr>
              <a:t>传统</a:t>
            </a:r>
            <a:r>
              <a:rPr lang="zh-CN" altLang="en-US" sz="2400" b="1" dirty="0">
                <a:latin typeface="Times New Roman" panose="02020603050405020304" pitchFamily="18" charset="0"/>
                <a:ea typeface="+mn-ea"/>
                <a:cs typeface="Times New Roman" panose="02020603050405020304" pitchFamily="18" charset="0"/>
              </a:rPr>
              <a:t>：</a:t>
            </a:r>
            <a:r>
              <a:rPr lang="zh-CN" altLang="zh-CN" sz="2400" b="1" dirty="0">
                <a:solidFill>
                  <a:srgbClr val="FF0000"/>
                </a:solidFill>
                <a:latin typeface="Times New Roman" panose="02020603050405020304" pitchFamily="18" charset="0"/>
                <a:ea typeface="+mn-ea"/>
                <a:cs typeface="Times New Roman" panose="02020603050405020304" pitchFamily="18" charset="0"/>
              </a:rPr>
              <a:t>目测法</a:t>
            </a:r>
            <a:r>
              <a:rPr lang="zh-CN" altLang="en-US" sz="2400" b="1" dirty="0">
                <a:solidFill>
                  <a:srgbClr val="FF0000"/>
                </a:solidFill>
                <a:latin typeface="Times New Roman" panose="02020603050405020304" pitchFamily="18" charset="0"/>
                <a:ea typeface="+mn-ea"/>
                <a:cs typeface="Times New Roman" panose="02020603050405020304" pitchFamily="18" charset="0"/>
              </a:rPr>
              <a:t>（精度）</a:t>
            </a:r>
            <a:r>
              <a:rPr lang="zh-CN" altLang="zh-CN" sz="2400" b="1" dirty="0">
                <a:latin typeface="Times New Roman" panose="02020603050405020304" pitchFamily="18" charset="0"/>
                <a:ea typeface="+mn-ea"/>
                <a:cs typeface="Times New Roman" panose="02020603050405020304" pitchFamily="18" charset="0"/>
              </a:rPr>
              <a:t>、</a:t>
            </a:r>
            <a:r>
              <a:rPr lang="en-US" altLang="zh-CN" sz="2400" b="1" dirty="0">
                <a:latin typeface="Times New Roman" panose="02020603050405020304" pitchFamily="18" charset="0"/>
                <a:ea typeface="+mn-ea"/>
                <a:cs typeface="Times New Roman" panose="02020603050405020304" pitchFamily="18" charset="0"/>
              </a:rPr>
              <a:t>Coulter</a:t>
            </a:r>
            <a:r>
              <a:rPr lang="zh-CN" altLang="zh-CN" sz="2400" b="1" dirty="0">
                <a:latin typeface="Times New Roman" panose="02020603050405020304" pitchFamily="18" charset="0"/>
                <a:ea typeface="+mn-ea"/>
                <a:cs typeface="Times New Roman" panose="02020603050405020304" pitchFamily="18" charset="0"/>
              </a:rPr>
              <a:t>计数器法、电导率法、浊度法、激光法</a:t>
            </a:r>
            <a:r>
              <a:rPr lang="zh-CN" altLang="en-US" sz="2400" b="1" dirty="0">
                <a:latin typeface="Times New Roman" panose="02020603050405020304" pitchFamily="18" charset="0"/>
                <a:ea typeface="+mn-ea"/>
                <a:cs typeface="Times New Roman" panose="02020603050405020304" pitchFamily="18" charset="0"/>
              </a:rPr>
              <a:t>等</a:t>
            </a:r>
            <a:endParaRPr lang="en-US" altLang="zh-CN" sz="2400" b="1" dirty="0">
              <a:latin typeface="Times New Roman" panose="02020603050405020304" pitchFamily="18" charset="0"/>
              <a:ea typeface="+mn-ea"/>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400" b="1" dirty="0">
                <a:solidFill>
                  <a:srgbClr val="C00000"/>
                </a:solidFill>
                <a:latin typeface="Times New Roman" panose="02020603050405020304" pitchFamily="18" charset="0"/>
                <a:ea typeface="+mn-ea"/>
                <a:cs typeface="Times New Roman" panose="02020603050405020304" pitchFamily="18" charset="0"/>
              </a:rPr>
              <a:t>新兴</a:t>
            </a:r>
            <a:r>
              <a:rPr lang="zh-CN" altLang="en-US" sz="2400" b="1" dirty="0">
                <a:latin typeface="Times New Roman" panose="02020603050405020304" pitchFamily="18" charset="0"/>
                <a:ea typeface="+mn-ea"/>
                <a:cs typeface="Times New Roman" panose="02020603050405020304" pitchFamily="18" charset="0"/>
              </a:rPr>
              <a:t>：</a:t>
            </a:r>
            <a:r>
              <a:rPr lang="zh-CN" altLang="zh-CN" sz="2400" b="1" dirty="0">
                <a:solidFill>
                  <a:srgbClr val="FF0000"/>
                </a:solidFill>
                <a:latin typeface="Times New Roman" panose="02020603050405020304" pitchFamily="18" charset="0"/>
                <a:ea typeface="+mn-ea"/>
                <a:cs typeface="Times New Roman" panose="02020603050405020304" pitchFamily="18" charset="0"/>
              </a:rPr>
              <a:t>过程检测技术</a:t>
            </a:r>
            <a:r>
              <a:rPr lang="en-US" altLang="zh-CN" sz="2400" b="1" dirty="0">
                <a:solidFill>
                  <a:srgbClr val="FF0000"/>
                </a:solidFill>
                <a:latin typeface="Times New Roman" panose="02020603050405020304" pitchFamily="18" charset="0"/>
                <a:ea typeface="+mn-ea"/>
                <a:cs typeface="Times New Roman" panose="02020603050405020304" pitchFamily="18" charset="0"/>
              </a:rPr>
              <a:t>PAT</a:t>
            </a:r>
            <a:r>
              <a:rPr lang="en-US" altLang="zh-CN" sz="2400" b="1" dirty="0">
                <a:latin typeface="Times New Roman" panose="02020603050405020304" pitchFamily="18" charset="0"/>
                <a:ea typeface="+mn-ea"/>
                <a:cs typeface="Times New Roman" panose="02020603050405020304" pitchFamily="18" charset="0"/>
              </a:rPr>
              <a:t>(Process Analytical Technologies)</a:t>
            </a:r>
            <a:r>
              <a:rPr lang="zh-CN" altLang="en-US" sz="2400" b="1" dirty="0">
                <a:latin typeface="Times New Roman" panose="02020603050405020304" pitchFamily="18" charset="0"/>
                <a:ea typeface="+mn-ea"/>
                <a:cs typeface="Times New Roman" panose="02020603050405020304" pitchFamily="18" charset="0"/>
              </a:rPr>
              <a:t>，</a:t>
            </a:r>
            <a:r>
              <a:rPr lang="zh-CN" altLang="zh-CN" sz="2400" b="1" dirty="0">
                <a:latin typeface="Times New Roman" panose="02020603050405020304" pitchFamily="18" charset="0"/>
                <a:ea typeface="+mn-ea"/>
                <a:cs typeface="Times New Roman" panose="02020603050405020304" pitchFamily="18" charset="0"/>
              </a:rPr>
              <a:t>通过直接在线测量结晶物质浓度或晶体粒数的方法，来检测晶核出现时机</a:t>
            </a:r>
            <a:r>
              <a:rPr lang="zh-CN" altLang="en-US" sz="2400" b="1" dirty="0">
                <a:latin typeface="Times New Roman" panose="02020603050405020304" pitchFamily="18" charset="0"/>
                <a:ea typeface="+mn-ea"/>
                <a:cs typeface="Times New Roman" panose="02020603050405020304" pitchFamily="18" charset="0"/>
              </a:rPr>
              <a:t>。</a:t>
            </a:r>
            <a:r>
              <a:rPr lang="zh-CN" altLang="zh-CN" sz="2400" b="1" dirty="0">
                <a:latin typeface="Times New Roman" panose="02020603050405020304" pitchFamily="18" charset="0"/>
                <a:ea typeface="+mn-ea"/>
                <a:cs typeface="Times New Roman" panose="02020603050405020304" pitchFamily="18" charset="0"/>
              </a:rPr>
              <a:t>比如：</a:t>
            </a:r>
            <a:r>
              <a:rPr lang="en-US" altLang="zh-CN" sz="2400" b="1" dirty="0">
                <a:latin typeface="Times New Roman" panose="02020603050405020304" pitchFamily="18" charset="0"/>
                <a:ea typeface="+mn-ea"/>
                <a:cs typeface="Times New Roman" panose="02020603050405020304" pitchFamily="18" charset="0"/>
              </a:rPr>
              <a:t>ATR-FTIR</a:t>
            </a:r>
            <a:r>
              <a:rPr lang="zh-CN" altLang="zh-CN" sz="2400" b="1" dirty="0">
                <a:latin typeface="Times New Roman" panose="02020603050405020304" pitchFamily="18" charset="0"/>
                <a:ea typeface="+mn-ea"/>
                <a:cs typeface="Times New Roman" panose="02020603050405020304" pitchFamily="18" charset="0"/>
              </a:rPr>
              <a:t>光谱、</a:t>
            </a:r>
            <a:r>
              <a:rPr lang="zh-CN" altLang="en-US" sz="2400" b="1" dirty="0">
                <a:latin typeface="Times New Roman" panose="02020603050405020304" pitchFamily="18" charset="0"/>
                <a:ea typeface="+mn-ea"/>
                <a:cs typeface="Times New Roman" panose="02020603050405020304" pitchFamily="18" charset="0"/>
              </a:rPr>
              <a:t>在线</a:t>
            </a:r>
            <a:r>
              <a:rPr lang="en-US" altLang="zh-CN" sz="2400" b="1" dirty="0">
                <a:latin typeface="Times New Roman" panose="02020603050405020304" pitchFamily="18" charset="0"/>
                <a:ea typeface="+mn-ea"/>
                <a:cs typeface="Times New Roman" panose="02020603050405020304" pitchFamily="18" charset="0"/>
              </a:rPr>
              <a:t>Raman</a:t>
            </a:r>
            <a:r>
              <a:rPr lang="zh-CN" altLang="zh-CN" sz="2400" b="1" dirty="0">
                <a:latin typeface="Times New Roman" panose="02020603050405020304" pitchFamily="18" charset="0"/>
                <a:ea typeface="+mn-ea"/>
                <a:cs typeface="Times New Roman" panose="02020603050405020304" pitchFamily="18" charset="0"/>
              </a:rPr>
              <a:t>光谱</a:t>
            </a:r>
            <a:r>
              <a:rPr lang="zh-CN" altLang="en-US" sz="2400" b="1" dirty="0">
                <a:latin typeface="Times New Roman" panose="02020603050405020304" pitchFamily="18" charset="0"/>
                <a:ea typeface="+mn-ea"/>
                <a:cs typeface="Times New Roman" panose="02020603050405020304" pitchFamily="18" charset="0"/>
              </a:rPr>
              <a:t>、超声波浓度计、</a:t>
            </a:r>
            <a:r>
              <a:rPr lang="en-US" altLang="zh-CN" sz="2400" b="1" dirty="0">
                <a:latin typeface="Times New Roman" panose="02020603050405020304" pitchFamily="18" charset="0"/>
                <a:ea typeface="+mn-ea"/>
                <a:cs typeface="Times New Roman" panose="02020603050405020304" pitchFamily="18" charset="0"/>
              </a:rPr>
              <a:t>FBRM</a:t>
            </a:r>
            <a:r>
              <a:rPr lang="zh-CN" altLang="zh-CN" sz="2400" b="1" dirty="0">
                <a:latin typeface="Times New Roman" panose="02020603050405020304" pitchFamily="18" charset="0"/>
                <a:ea typeface="+mn-ea"/>
                <a:cs typeface="Times New Roman" panose="02020603050405020304" pitchFamily="18" charset="0"/>
              </a:rPr>
              <a:t>（聚焦光束反射测量仪）等</a:t>
            </a:r>
            <a:endParaRPr lang="en-US" altLang="zh-CN" sz="2400" b="1" dirty="0">
              <a:latin typeface="Times New Roman" panose="02020603050405020304" pitchFamily="18" charset="0"/>
              <a:ea typeface="+mn-ea"/>
              <a:cs typeface="Times New Roman" panose="02020603050405020304" pitchFamily="18" charset="0"/>
            </a:endParaRPr>
          </a:p>
          <a:p>
            <a:pPr marL="342900" indent="-342900" algn="just">
              <a:lnSpc>
                <a:spcPct val="150000"/>
              </a:lnSpc>
              <a:buFont typeface="Wingdings" panose="05000000000000000000" pitchFamily="2" charset="2"/>
              <a:buChar char="ü"/>
            </a:pPr>
            <a:r>
              <a:rPr lang="zh-CN" altLang="en-US" sz="2400" b="1" dirty="0">
                <a:solidFill>
                  <a:srgbClr val="0000FF"/>
                </a:solidFill>
                <a:latin typeface="Times New Roman" panose="02020603050405020304" pitchFamily="18" charset="0"/>
                <a:ea typeface="+mn-ea"/>
                <a:cs typeface="Times New Roman" panose="02020603050405020304" pitchFamily="18" charset="0"/>
              </a:rPr>
              <a:t>方法精度比较、仪器适用范围</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3. </a:t>
            </a:r>
            <a:r>
              <a:rPr lang="zh-CN" altLang="en-US" sz="4000" dirty="0"/>
              <a:t>超溶解度的测量</a:t>
            </a:r>
          </a:p>
        </p:txBody>
      </p:sp>
      <p:sp>
        <p:nvSpPr>
          <p:cNvPr id="5" name="Rectangle 3" descr="Rectangle: Click to edit Master text styles&#10;Second level&#10;Third level&#10;Fourth level&#10;Fifth level"/>
          <p:cNvSpPr txBox="1">
            <a:spLocks noChangeArrowheads="1"/>
          </p:cNvSpPr>
          <p:nvPr/>
        </p:nvSpPr>
        <p:spPr bwMode="auto">
          <a:xfrm>
            <a:off x="431540" y="1898830"/>
            <a:ext cx="837093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buAutoNum type="arabicParenBoth"/>
              <a:defRPr/>
            </a:pPr>
            <a:endParaRPr lang="zh-CN" altLang="zh-CN" sz="2400" dirty="0"/>
          </a:p>
          <a:p>
            <a:pPr marL="342900" indent="-342900" algn="just" eaLnBrk="0" hangingPunct="0">
              <a:spcBef>
                <a:spcPct val="20000"/>
              </a:spcBef>
              <a:buClr>
                <a:schemeClr val="tx2"/>
              </a:buClr>
              <a:buSzPct val="70000"/>
              <a:defRPr/>
            </a:pPr>
            <a:endParaRPr lang="zh-CN" altLang="en-US" sz="2400"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319027" y="1898830"/>
            <a:ext cx="8505945" cy="1569660"/>
          </a:xfrm>
          <a:prstGeom prst="rect">
            <a:avLst/>
          </a:prstGeom>
          <a:noFill/>
        </p:spPr>
        <p:txBody>
          <a:bodyPr wrap="square" rtlCol="0">
            <a:spAutoFit/>
          </a:bodyPr>
          <a:lstStyle/>
          <a:p>
            <a:pPr algn="just"/>
            <a:r>
              <a:rPr lang="en-US" altLang="zh-CN" sz="2400" b="1" dirty="0">
                <a:solidFill>
                  <a:srgbClr val="C00000"/>
                </a:solidFill>
                <a:latin typeface="Times New Roman" panose="02020603050405020304" pitchFamily="18" charset="0"/>
                <a:ea typeface="+mn-ea"/>
                <a:cs typeface="Times New Roman" panose="02020603050405020304" pitchFamily="18" charset="0"/>
              </a:rPr>
              <a:t>Coulter</a:t>
            </a:r>
            <a:r>
              <a:rPr lang="zh-CN" altLang="zh-CN" sz="2400" b="1" dirty="0">
                <a:solidFill>
                  <a:srgbClr val="C00000"/>
                </a:solidFill>
                <a:latin typeface="Times New Roman" panose="02020603050405020304" pitchFamily="18" charset="0"/>
                <a:ea typeface="+mn-ea"/>
                <a:cs typeface="Times New Roman" panose="02020603050405020304" pitchFamily="18" charset="0"/>
              </a:rPr>
              <a:t>计数器法</a:t>
            </a:r>
            <a:r>
              <a:rPr lang="zh-CN" altLang="en-US" sz="2400" b="1" dirty="0">
                <a:solidFill>
                  <a:srgbClr val="C00000"/>
                </a:solidFill>
                <a:latin typeface="Times New Roman" panose="02020603050405020304" pitchFamily="18" charset="0"/>
                <a:ea typeface="+mn-ea"/>
                <a:cs typeface="Times New Roman" panose="02020603050405020304" pitchFamily="18" charset="0"/>
              </a:rPr>
              <a:t>工作原理</a:t>
            </a:r>
            <a:r>
              <a:rPr lang="zh-CN" altLang="en-US" sz="2400" b="1" dirty="0">
                <a:latin typeface="Times New Roman" panose="02020603050405020304" pitchFamily="18" charset="0"/>
                <a:ea typeface="+mn-ea"/>
                <a:cs typeface="Times New Roman" panose="02020603050405020304" pitchFamily="18" charset="0"/>
              </a:rPr>
              <a:t>：悬浮在电解液中的颗粒随电解液通过小孔管时，取代相同体积的电解液，在恒电流设计的电路中导致小孔管内外两电极间电阻发生瞬时变化，产生电位脉冲，脉冲信号的大小和次数与</a:t>
            </a:r>
            <a:r>
              <a:rPr lang="zh-CN" altLang="en-US" sz="2400" b="1" dirty="0">
                <a:solidFill>
                  <a:srgbClr val="C00000"/>
                </a:solidFill>
                <a:latin typeface="Times New Roman" panose="02020603050405020304" pitchFamily="18" charset="0"/>
                <a:ea typeface="+mn-ea"/>
                <a:cs typeface="Times New Roman" panose="02020603050405020304" pitchFamily="18" charset="0"/>
              </a:rPr>
              <a:t>颗粒的大小和数目</a:t>
            </a:r>
            <a:r>
              <a:rPr lang="zh-CN" altLang="en-US" sz="2400" b="1" dirty="0">
                <a:latin typeface="Times New Roman" panose="02020603050405020304" pitchFamily="18" charset="0"/>
                <a:ea typeface="+mn-ea"/>
                <a:cs typeface="Times New Roman" panose="02020603050405020304" pitchFamily="18" charset="0"/>
              </a:rPr>
              <a:t>成正比。</a:t>
            </a:r>
            <a:endParaRPr lang="en-US" altLang="zh-CN" sz="2400" b="1" dirty="0">
              <a:latin typeface="Times New Roman" panose="02020603050405020304" pitchFamily="18" charset="0"/>
              <a:ea typeface="+mn-ea"/>
              <a:cs typeface="Times New Roman" panose="02020603050405020304" pitchFamily="18" charset="0"/>
            </a:endParaRPr>
          </a:p>
        </p:txBody>
      </p:sp>
      <p:pic>
        <p:nvPicPr>
          <p:cNvPr id="52226" name="Picture 2" descr="C:\Users\SunYZ\Desktop\水盐体系相图\工业结晶技术\库尔特原理.jpg"/>
          <p:cNvPicPr>
            <a:picLocks noChangeAspect="1" noChangeArrowheads="1"/>
          </p:cNvPicPr>
          <p:nvPr/>
        </p:nvPicPr>
        <p:blipFill>
          <a:blip r:embed="rId3" cstate="print"/>
          <a:srcRect/>
          <a:stretch>
            <a:fillRect/>
          </a:stretch>
        </p:blipFill>
        <p:spPr bwMode="auto">
          <a:xfrm>
            <a:off x="476546" y="3789040"/>
            <a:ext cx="4320480" cy="2600325"/>
          </a:xfrm>
          <a:prstGeom prst="rect">
            <a:avLst/>
          </a:prstGeom>
          <a:noFill/>
        </p:spPr>
      </p:pic>
      <p:pic>
        <p:nvPicPr>
          <p:cNvPr id="10" name="Picture 4" descr="http://www.austar.com.cn/uploads/141211/12-141211095622C1.jpg"/>
          <p:cNvPicPr>
            <a:picLocks noChangeAspect="1" noChangeArrowheads="1"/>
          </p:cNvPicPr>
          <p:nvPr/>
        </p:nvPicPr>
        <p:blipFill>
          <a:blip r:embed="rId4" cstate="print"/>
          <a:srcRect/>
          <a:stretch>
            <a:fillRect/>
          </a:stretch>
        </p:blipFill>
        <p:spPr bwMode="auto">
          <a:xfrm>
            <a:off x="4932040" y="3789040"/>
            <a:ext cx="3960440" cy="261029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3. </a:t>
            </a:r>
            <a:r>
              <a:rPr lang="zh-CN" altLang="en-US" sz="4000" dirty="0"/>
              <a:t>超溶解度的测量</a:t>
            </a:r>
          </a:p>
        </p:txBody>
      </p:sp>
      <p:sp>
        <p:nvSpPr>
          <p:cNvPr id="5" name="Rectangle 3" descr="Rectangle: Click to edit Master text styles&#10;Second level&#10;Third level&#10;Fourth level&#10;Fifth level"/>
          <p:cNvSpPr txBox="1">
            <a:spLocks noChangeArrowheads="1"/>
          </p:cNvSpPr>
          <p:nvPr/>
        </p:nvSpPr>
        <p:spPr bwMode="auto">
          <a:xfrm>
            <a:off x="431540" y="1898830"/>
            <a:ext cx="837093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buAutoNum type="arabicParenBoth"/>
              <a:defRPr/>
            </a:pPr>
            <a:endParaRPr lang="zh-CN" altLang="zh-CN" sz="2400" dirty="0"/>
          </a:p>
          <a:p>
            <a:pPr marL="342900" indent="-342900" algn="just" eaLnBrk="0" hangingPunct="0">
              <a:spcBef>
                <a:spcPct val="20000"/>
              </a:spcBef>
              <a:buClr>
                <a:schemeClr val="tx2"/>
              </a:buClr>
              <a:buSzPct val="70000"/>
              <a:defRPr/>
            </a:pPr>
            <a:endParaRPr lang="zh-CN" altLang="en-US" sz="2400"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341530" y="1898830"/>
            <a:ext cx="8505945" cy="830997"/>
          </a:xfrm>
          <a:prstGeom prst="rect">
            <a:avLst/>
          </a:prstGeom>
          <a:noFill/>
        </p:spPr>
        <p:txBody>
          <a:bodyPr wrap="square" rtlCol="0">
            <a:spAutoFit/>
          </a:bodyPr>
          <a:lstStyle/>
          <a:p>
            <a:pPr algn="just"/>
            <a:r>
              <a:rPr lang="zh-CN" altLang="en-US" sz="2400" b="1" dirty="0">
                <a:solidFill>
                  <a:srgbClr val="C00000"/>
                </a:solidFill>
                <a:latin typeface="+mn-ea"/>
                <a:ea typeface="+mn-ea"/>
              </a:rPr>
              <a:t>激光法工作原理</a:t>
            </a:r>
            <a:r>
              <a:rPr lang="zh-CN" altLang="en-US" sz="2400" b="1" dirty="0">
                <a:latin typeface="+mn-ea"/>
                <a:ea typeface="+mn-ea"/>
              </a:rPr>
              <a:t>：</a:t>
            </a:r>
            <a:r>
              <a:rPr lang="zh-CN" altLang="zh-CN" sz="2400" b="1" dirty="0">
                <a:latin typeface="黑体" pitchFamily="49" charset="-122"/>
                <a:ea typeface="黑体" pitchFamily="49" charset="-122"/>
              </a:rPr>
              <a:t>灵敏度和准确度高、简便易行、适用范围广、动态响应快等优点</a:t>
            </a:r>
            <a:r>
              <a:rPr lang="zh-CN" altLang="en-US" sz="2400" b="1" dirty="0">
                <a:latin typeface="黑体" pitchFamily="49" charset="-122"/>
                <a:ea typeface="黑体" pitchFamily="49" charset="-122"/>
              </a:rPr>
              <a:t>。</a:t>
            </a:r>
            <a:endParaRPr lang="en-US" altLang="zh-CN" sz="2400" b="1" dirty="0">
              <a:latin typeface="黑体" pitchFamily="49" charset="-122"/>
              <a:ea typeface="黑体" pitchFamily="49" charset="-122"/>
            </a:endParaRPr>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1" name="Picture 12" descr="OF126"/>
          <p:cNvPicPr>
            <a:picLocks noChangeAspect="1" noChangeArrowheads="1"/>
          </p:cNvPicPr>
          <p:nvPr/>
        </p:nvPicPr>
        <p:blipFill>
          <a:blip r:embed="rId3" cstate="print"/>
          <a:srcRect/>
          <a:stretch>
            <a:fillRect/>
          </a:stretch>
        </p:blipFill>
        <p:spPr bwMode="auto">
          <a:xfrm>
            <a:off x="2051050" y="3284100"/>
            <a:ext cx="1512888" cy="1312863"/>
          </a:xfrm>
          <a:prstGeom prst="rect">
            <a:avLst/>
          </a:prstGeom>
          <a:noFill/>
          <a:ln w="9525">
            <a:noFill/>
            <a:miter lim="800000"/>
            <a:headEnd/>
            <a:tailEnd/>
          </a:ln>
        </p:spPr>
      </p:pic>
      <p:pic>
        <p:nvPicPr>
          <p:cNvPr id="12" name="Picture 19"/>
          <p:cNvPicPr>
            <a:picLocks noChangeAspect="1" noChangeArrowheads="1"/>
          </p:cNvPicPr>
          <p:nvPr/>
        </p:nvPicPr>
        <p:blipFill>
          <a:blip r:embed="rId4" cstate="print"/>
          <a:srcRect/>
          <a:stretch>
            <a:fillRect/>
          </a:stretch>
        </p:blipFill>
        <p:spPr bwMode="auto">
          <a:xfrm>
            <a:off x="684213" y="4508063"/>
            <a:ext cx="2951162" cy="1846262"/>
          </a:xfrm>
          <a:prstGeom prst="rect">
            <a:avLst/>
          </a:prstGeom>
          <a:noFill/>
          <a:ln w="9525">
            <a:noFill/>
            <a:miter lim="800000"/>
            <a:headEnd/>
            <a:tailEnd/>
          </a:ln>
        </p:spPr>
      </p:pic>
      <p:sp>
        <p:nvSpPr>
          <p:cNvPr id="13" name="TextBox 42"/>
          <p:cNvSpPr txBox="1">
            <a:spLocks noChangeArrowheads="1"/>
          </p:cNvSpPr>
          <p:nvPr/>
        </p:nvSpPr>
        <p:spPr bwMode="auto">
          <a:xfrm>
            <a:off x="684213" y="2914213"/>
            <a:ext cx="1595437" cy="369887"/>
          </a:xfrm>
          <a:prstGeom prst="rect">
            <a:avLst/>
          </a:prstGeom>
          <a:solidFill>
            <a:srgbClr val="99FFCC"/>
          </a:solidFill>
          <a:ln w="9525">
            <a:noFill/>
            <a:miter lim="800000"/>
            <a:headEnd/>
            <a:tailEnd/>
          </a:ln>
        </p:spPr>
        <p:txBody>
          <a:bodyPr wrap="none">
            <a:spAutoFit/>
          </a:bodyPr>
          <a:lstStyle/>
          <a:p>
            <a:r>
              <a:rPr lang="en-US" altLang="zh-CN">
                <a:ea typeface="宋体" pitchFamily="2" charset="-122"/>
              </a:rPr>
              <a:t>Laser method</a:t>
            </a:r>
            <a:endParaRPr lang="zh-CN" altLang="en-US">
              <a:ea typeface="宋体" pitchFamily="2" charset="-122"/>
            </a:endParaRPr>
          </a:p>
        </p:txBody>
      </p:sp>
      <p:sp>
        <p:nvSpPr>
          <p:cNvPr id="14" name="TextBox 43"/>
          <p:cNvSpPr txBox="1">
            <a:spLocks noChangeArrowheads="1"/>
          </p:cNvSpPr>
          <p:nvPr/>
        </p:nvSpPr>
        <p:spPr bwMode="auto">
          <a:xfrm>
            <a:off x="2151063" y="5290700"/>
            <a:ext cx="620712" cy="369888"/>
          </a:xfrm>
          <a:prstGeom prst="rect">
            <a:avLst/>
          </a:prstGeom>
          <a:noFill/>
          <a:ln w="9525">
            <a:noFill/>
            <a:miter lim="800000"/>
            <a:headEnd/>
            <a:tailEnd/>
          </a:ln>
        </p:spPr>
        <p:txBody>
          <a:bodyPr wrap="none">
            <a:spAutoFit/>
          </a:bodyPr>
          <a:lstStyle/>
          <a:p>
            <a:r>
              <a:rPr lang="en-US" altLang="zh-CN" b="1">
                <a:ea typeface="宋体" pitchFamily="2" charset="-122"/>
              </a:rPr>
              <a:t>LiCl</a:t>
            </a:r>
            <a:endParaRPr lang="zh-CN" altLang="en-US" b="1">
              <a:ea typeface="宋体" pitchFamily="2" charset="-122"/>
            </a:endParaRPr>
          </a:p>
        </p:txBody>
      </p:sp>
      <p:cxnSp>
        <p:nvCxnSpPr>
          <p:cNvPr id="15" name="直接箭头连接符 14"/>
          <p:cNvCxnSpPr/>
          <p:nvPr/>
        </p:nvCxnSpPr>
        <p:spPr>
          <a:xfrm>
            <a:off x="827088" y="5012888"/>
            <a:ext cx="865187"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6" name="TextBox 47"/>
          <p:cNvSpPr txBox="1">
            <a:spLocks noChangeArrowheads="1"/>
          </p:cNvSpPr>
          <p:nvPr/>
        </p:nvSpPr>
        <p:spPr bwMode="auto">
          <a:xfrm>
            <a:off x="768350" y="4579500"/>
            <a:ext cx="995363" cy="369888"/>
          </a:xfrm>
          <a:prstGeom prst="rect">
            <a:avLst/>
          </a:prstGeom>
          <a:noFill/>
          <a:ln w="9525">
            <a:noFill/>
            <a:miter lim="800000"/>
            <a:headEnd/>
            <a:tailEnd/>
          </a:ln>
        </p:spPr>
        <p:txBody>
          <a:bodyPr wrap="none">
            <a:spAutoFit/>
          </a:bodyPr>
          <a:lstStyle/>
          <a:p>
            <a:r>
              <a:rPr lang="en-US" altLang="zh-CN" b="1">
                <a:ea typeface="宋体" pitchFamily="2" charset="-122"/>
              </a:rPr>
              <a:t>Na</a:t>
            </a:r>
            <a:r>
              <a:rPr lang="en-US" altLang="zh-CN" b="1" baseline="-25000">
                <a:ea typeface="宋体" pitchFamily="2" charset="-122"/>
              </a:rPr>
              <a:t>2</a:t>
            </a:r>
            <a:r>
              <a:rPr lang="en-US" altLang="zh-CN" b="1">
                <a:ea typeface="宋体" pitchFamily="2" charset="-122"/>
              </a:rPr>
              <a:t>CO</a:t>
            </a:r>
            <a:r>
              <a:rPr lang="en-US" altLang="zh-CN" b="1" baseline="-25000">
                <a:ea typeface="宋体" pitchFamily="2" charset="-122"/>
              </a:rPr>
              <a:t>3</a:t>
            </a:r>
            <a:endParaRPr lang="zh-CN" altLang="en-US" b="1" baseline="-25000">
              <a:ea typeface="宋体" pitchFamily="2" charset="-122"/>
            </a:endParaRPr>
          </a:p>
        </p:txBody>
      </p:sp>
      <p:cxnSp>
        <p:nvCxnSpPr>
          <p:cNvPr id="17" name="直接连接符 16"/>
          <p:cNvCxnSpPr/>
          <p:nvPr/>
        </p:nvCxnSpPr>
        <p:spPr>
          <a:xfrm>
            <a:off x="2339975" y="3571438"/>
            <a:ext cx="5032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843213" y="3571438"/>
            <a:ext cx="215900" cy="4333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96925" y="3158970"/>
            <a:ext cx="4860540" cy="3046988"/>
          </a:xfrm>
          <a:prstGeom prst="rect">
            <a:avLst/>
          </a:prstGeom>
          <a:noFill/>
        </p:spPr>
        <p:txBody>
          <a:bodyPr wrap="square" rtlCol="0">
            <a:spAutoFit/>
          </a:bodyPr>
          <a:lstStyle/>
          <a:p>
            <a:r>
              <a:rPr lang="zh-CN" altLang="en-US" sz="2400" b="1" dirty="0">
                <a:solidFill>
                  <a:srgbClr val="0000FF"/>
                </a:solidFill>
              </a:rPr>
              <a:t>结构：发射器；接收器；信号转换</a:t>
            </a:r>
            <a:endParaRPr lang="en-US" altLang="zh-CN" sz="2400" b="1" dirty="0">
              <a:solidFill>
                <a:srgbClr val="0000FF"/>
              </a:solidFill>
            </a:endParaRPr>
          </a:p>
          <a:p>
            <a:endParaRPr lang="en-US" altLang="zh-CN" sz="2400" b="1" dirty="0"/>
          </a:p>
          <a:p>
            <a:pPr marL="342900" indent="-342900">
              <a:buFont typeface="Arial" panose="020B0604020202020204" pitchFamily="34" charset="0"/>
              <a:buChar char="•"/>
            </a:pPr>
            <a:r>
              <a:rPr lang="zh-CN" altLang="zh-CN" sz="2400" b="1" dirty="0">
                <a:solidFill>
                  <a:srgbClr val="C00000"/>
                </a:solidFill>
              </a:rPr>
              <a:t>不适用于存在颗粒的体系</a:t>
            </a:r>
            <a:r>
              <a:rPr lang="zh-CN" altLang="zh-CN" sz="2400" b="1" dirty="0"/>
              <a:t>。因为颗粒，尤其是小颗粒，非常影响激光的透射光强。激光法也不适合测量</a:t>
            </a:r>
            <a:r>
              <a:rPr lang="zh-CN" altLang="zh-CN" sz="2400" b="1" dirty="0">
                <a:solidFill>
                  <a:srgbClr val="C00000"/>
                </a:solidFill>
              </a:rPr>
              <a:t>体系温度低于环境的系统</a:t>
            </a:r>
            <a:r>
              <a:rPr lang="zh-CN" altLang="zh-CN" sz="2400" b="1" dirty="0"/>
              <a:t>，因为空气中的水蒸气会在结晶表面凝结，同样影响透射光强</a:t>
            </a:r>
            <a:endParaRPr lang="zh-CN" altLang="en-US" sz="24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3. </a:t>
            </a:r>
            <a:r>
              <a:rPr lang="zh-CN" altLang="en-US" sz="4000" dirty="0"/>
              <a:t>超溶解度的测量</a:t>
            </a:r>
          </a:p>
        </p:txBody>
      </p:sp>
      <p:sp>
        <p:nvSpPr>
          <p:cNvPr id="5" name="Rectangle 3" descr="Rectangle: Click to edit Master text styles&#10;Second level&#10;Third level&#10;Fourth level&#10;Fifth level"/>
          <p:cNvSpPr txBox="1">
            <a:spLocks noChangeArrowheads="1"/>
          </p:cNvSpPr>
          <p:nvPr/>
        </p:nvSpPr>
        <p:spPr bwMode="auto">
          <a:xfrm>
            <a:off x="431540" y="1898830"/>
            <a:ext cx="837093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buAutoNum type="arabicParenBoth"/>
              <a:defRPr/>
            </a:pPr>
            <a:endParaRPr lang="zh-CN" altLang="zh-CN" sz="2400" dirty="0"/>
          </a:p>
          <a:p>
            <a:pPr marL="342900" indent="-342900" algn="just" eaLnBrk="0" hangingPunct="0">
              <a:spcBef>
                <a:spcPct val="20000"/>
              </a:spcBef>
              <a:buClr>
                <a:schemeClr val="tx2"/>
              </a:buClr>
              <a:buSzPct val="70000"/>
              <a:defRPr/>
            </a:pPr>
            <a:endParaRPr lang="zh-CN" altLang="en-US" sz="2400"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319027" y="1563386"/>
            <a:ext cx="8505945" cy="3185487"/>
          </a:xfrm>
          <a:prstGeom prst="rect">
            <a:avLst/>
          </a:prstGeom>
          <a:noFill/>
        </p:spPr>
        <p:txBody>
          <a:bodyPr wrap="square" rtlCol="0">
            <a:spAutoFit/>
          </a:bodyPr>
          <a:lstStyle/>
          <a:p>
            <a:pPr algn="just">
              <a:lnSpc>
                <a:spcPct val="150000"/>
              </a:lnSpc>
              <a:spcAft>
                <a:spcPts val="600"/>
              </a:spcAft>
              <a:buClr>
                <a:srgbClr val="0F6FC6"/>
              </a:buClr>
              <a:buSzPct val="70000"/>
            </a:pPr>
            <a:r>
              <a:rPr lang="zh-CN" altLang="en-US" sz="2400" b="1" kern="100" dirty="0">
                <a:solidFill>
                  <a:srgbClr val="C00000"/>
                </a:solidFill>
                <a:latin typeface="Times New Roman" panose="02020603050405020304" pitchFamily="18" charset="0"/>
                <a:ea typeface="+mn-ea"/>
                <a:cs typeface="Times New Roman" panose="02020603050405020304" pitchFamily="18" charset="0"/>
              </a:rPr>
              <a:t>在线红外工作原理</a:t>
            </a:r>
            <a:endParaRPr lang="en-US" altLang="zh-CN" sz="2400" b="1" kern="100" dirty="0">
              <a:solidFill>
                <a:srgbClr val="C00000"/>
              </a:solidFill>
              <a:latin typeface="Times New Roman" panose="02020603050405020304" pitchFamily="18" charset="0"/>
              <a:ea typeface="+mn-ea"/>
              <a:cs typeface="Times New Roman" panose="02020603050405020304" pitchFamily="18" charset="0"/>
            </a:endParaRPr>
          </a:p>
          <a:p>
            <a:pPr marL="342900" indent="-342900" algn="just">
              <a:buFont typeface="Arial" panose="020B0604020202020204" pitchFamily="34" charset="0"/>
              <a:buChar char="•"/>
            </a:pPr>
            <a:r>
              <a:rPr lang="zh-CN" altLang="zh-CN" sz="2200" b="1" dirty="0">
                <a:latin typeface="+mn-ea"/>
                <a:ea typeface="+mn-ea"/>
              </a:rPr>
              <a:t>通过测量</a:t>
            </a:r>
            <a:r>
              <a:rPr lang="zh-CN" altLang="zh-CN" sz="2200" b="1" dirty="0">
                <a:solidFill>
                  <a:srgbClr val="C00000"/>
                </a:solidFill>
                <a:latin typeface="+mn-ea"/>
                <a:ea typeface="+mn-ea"/>
              </a:rPr>
              <a:t>物质的中红外区域的特征光谱</a:t>
            </a:r>
            <a:r>
              <a:rPr lang="zh-CN" altLang="zh-CN" sz="2200" b="1" dirty="0">
                <a:latin typeface="+mn-ea"/>
                <a:ea typeface="+mn-ea"/>
              </a:rPr>
              <a:t>，实时跟踪反应物、中间物和产物的瞬时变化，准确提供反应趋势、路线、起点、终点、转化率等信息，可用于反应机理和反应动力学研究</a:t>
            </a:r>
            <a:r>
              <a:rPr lang="zh-CN" altLang="en-US" sz="2200" b="1" dirty="0">
                <a:latin typeface="+mn-ea"/>
                <a:ea typeface="+mn-ea"/>
              </a:rPr>
              <a:t>。</a:t>
            </a:r>
            <a:endParaRPr lang="en-US" altLang="zh-CN" sz="2200" b="1" dirty="0">
              <a:latin typeface="+mn-ea"/>
              <a:ea typeface="+mn-ea"/>
            </a:endParaRPr>
          </a:p>
          <a:p>
            <a:pPr marL="342900" indent="-342900" algn="just">
              <a:buFont typeface="Arial" panose="020B0604020202020204" pitchFamily="34" charset="0"/>
              <a:buChar char="•"/>
            </a:pPr>
            <a:r>
              <a:rPr lang="zh-CN" altLang="zh-CN" sz="2200" b="1" dirty="0">
                <a:latin typeface="+mn-ea"/>
                <a:ea typeface="+mn-ea"/>
              </a:rPr>
              <a:t>在线监测化学反应、测定关键工艺过程参数的理想工具，能够对</a:t>
            </a:r>
            <a:r>
              <a:rPr lang="zh-CN" altLang="zh-CN" sz="2200" b="1" dirty="0">
                <a:solidFill>
                  <a:srgbClr val="C00000"/>
                </a:solidFill>
                <a:latin typeface="+mn-ea"/>
                <a:ea typeface="+mn-ea"/>
              </a:rPr>
              <a:t>实际工艺过程中不同物质的实际浓度</a:t>
            </a:r>
            <a:r>
              <a:rPr lang="zh-CN" altLang="zh-CN" sz="2200" b="1" dirty="0">
                <a:latin typeface="+mn-ea"/>
                <a:ea typeface="+mn-ea"/>
              </a:rPr>
              <a:t>进行跟踪。这种在线技术提供了化学反应的过程实况，有利于选择正确反应路线，提高效率和产品质量、优化工艺过程。</a:t>
            </a:r>
            <a:endParaRPr lang="en-US" altLang="zh-CN" sz="2200" b="1" dirty="0">
              <a:latin typeface="+mn-ea"/>
              <a:ea typeface="+mn-ea"/>
            </a:endParaRPr>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 name="Picture 4" descr="C:\Users\SunYZ\Desktop\水盐体系相图\工业结晶技术\ir-2.jpg">
            <a:extLst>
              <a:ext uri="{FF2B5EF4-FFF2-40B4-BE49-F238E27FC236}">
                <a16:creationId xmlns:a16="http://schemas.microsoft.com/office/drawing/2014/main" id="{AA04184E-6E5D-420C-9F6E-23EFF09C9772}"/>
              </a:ext>
            </a:extLst>
          </p:cNvPr>
          <p:cNvPicPr>
            <a:picLocks noChangeAspect="1" noChangeArrowheads="1"/>
          </p:cNvPicPr>
          <p:nvPr/>
        </p:nvPicPr>
        <p:blipFill>
          <a:blip r:embed="rId3" cstate="print"/>
          <a:srcRect/>
          <a:stretch>
            <a:fillRect/>
          </a:stretch>
        </p:blipFill>
        <p:spPr bwMode="auto">
          <a:xfrm>
            <a:off x="1115880" y="4746256"/>
            <a:ext cx="2925325" cy="1968109"/>
          </a:xfrm>
          <a:prstGeom prst="rect">
            <a:avLst/>
          </a:prstGeom>
          <a:noFill/>
        </p:spPr>
      </p:pic>
      <p:pic>
        <p:nvPicPr>
          <p:cNvPr id="4" name="Picture 1">
            <a:extLst>
              <a:ext uri="{FF2B5EF4-FFF2-40B4-BE49-F238E27FC236}">
                <a16:creationId xmlns:a16="http://schemas.microsoft.com/office/drawing/2014/main" id="{896856A7-4279-082E-3DFC-48A801C823D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5545" y="4746256"/>
            <a:ext cx="3221830" cy="19491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3. </a:t>
            </a:r>
            <a:r>
              <a:rPr lang="zh-CN" altLang="en-US" sz="4000" dirty="0"/>
              <a:t>超溶解度的测量</a:t>
            </a:r>
          </a:p>
        </p:txBody>
      </p:sp>
      <p:sp>
        <p:nvSpPr>
          <p:cNvPr id="5" name="Rectangle 3" descr="Rectangle: Click to edit Master text styles&#10;Second level&#10;Third level&#10;Fourth level&#10;Fifth level"/>
          <p:cNvSpPr txBox="1">
            <a:spLocks noChangeArrowheads="1"/>
          </p:cNvSpPr>
          <p:nvPr/>
        </p:nvSpPr>
        <p:spPr bwMode="auto">
          <a:xfrm>
            <a:off x="315870" y="1898831"/>
            <a:ext cx="837093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buAutoNum type="arabicParenBoth"/>
              <a:defRPr/>
            </a:pPr>
            <a:endParaRPr lang="zh-CN" altLang="zh-CN" sz="2400" dirty="0"/>
          </a:p>
          <a:p>
            <a:pPr marL="342900" indent="-342900" algn="just" eaLnBrk="0" hangingPunct="0">
              <a:spcBef>
                <a:spcPct val="20000"/>
              </a:spcBef>
              <a:buClr>
                <a:schemeClr val="tx2"/>
              </a:buClr>
              <a:buSzPct val="70000"/>
              <a:defRPr/>
            </a:pPr>
            <a:endParaRPr lang="zh-CN" altLang="en-US" sz="2400"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5" name="TextBox 74">
            <a:extLst>
              <a:ext uri="{FF2B5EF4-FFF2-40B4-BE49-F238E27FC236}">
                <a16:creationId xmlns:a16="http://schemas.microsoft.com/office/drawing/2014/main" id="{66FAE3A0-6D45-66B4-08AE-F0D80B6524CC}"/>
              </a:ext>
            </a:extLst>
          </p:cNvPr>
          <p:cNvSpPr txBox="1"/>
          <p:nvPr/>
        </p:nvSpPr>
        <p:spPr>
          <a:xfrm>
            <a:off x="261193" y="1663726"/>
            <a:ext cx="8621614" cy="2492990"/>
          </a:xfrm>
          <a:prstGeom prst="rect">
            <a:avLst/>
          </a:prstGeom>
          <a:noFill/>
        </p:spPr>
        <p:txBody>
          <a:bodyPr wrap="square" rtlCol="0">
            <a:spAutoFit/>
          </a:bodyPr>
          <a:lstStyle/>
          <a:p>
            <a:pPr marL="0" indent="0" algn="just">
              <a:lnSpc>
                <a:spcPct val="150000"/>
              </a:lnSpc>
              <a:spcAft>
                <a:spcPts val="600"/>
              </a:spcAft>
              <a:buClr>
                <a:srgbClr val="0F6FC6"/>
              </a:buClr>
              <a:buSzPct val="70000"/>
            </a:pPr>
            <a:r>
              <a:rPr lang="zh-CN" altLang="en-US" sz="2400" b="1" kern="100" dirty="0">
                <a:solidFill>
                  <a:srgbClr val="C00000"/>
                </a:solidFill>
                <a:latin typeface="Times New Roman" panose="02020603050405020304" pitchFamily="18" charset="0"/>
                <a:ea typeface="+mn-ea"/>
                <a:cs typeface="Times New Roman" panose="02020603050405020304" pitchFamily="18" charset="0"/>
              </a:rPr>
              <a:t>    超声浓度计工作原理</a:t>
            </a:r>
            <a:endParaRPr lang="en-US" altLang="zh-CN" sz="2400" b="1" kern="100" dirty="0">
              <a:solidFill>
                <a:srgbClr val="C00000"/>
              </a:solidFill>
              <a:latin typeface="Times New Roman" panose="02020603050405020304" pitchFamily="18" charset="0"/>
              <a:ea typeface="+mn-ea"/>
              <a:cs typeface="Times New Roman" panose="02020603050405020304" pitchFamily="18" charset="0"/>
            </a:endParaRPr>
          </a:p>
          <a:p>
            <a:pPr marL="285750" indent="-285750" algn="just" fontAlgn="auto">
              <a:spcBef>
                <a:spcPts val="600"/>
              </a:spcBef>
              <a:spcAft>
                <a:spcPts val="0"/>
              </a:spcAft>
              <a:buFont typeface="Arial" panose="020B0604020202020204" pitchFamily="34" charset="0"/>
              <a:buChar char="•"/>
              <a:defRPr/>
            </a:pPr>
            <a:r>
              <a:rPr lang="zh-CN" altLang="en-US" sz="2000" b="1" kern="0" dirty="0">
                <a:latin typeface="Times New Roman" panose="02020603050405020304" pitchFamily="18" charset="0"/>
                <a:ea typeface="+mn-ea"/>
                <a:cs typeface="Times New Roman" panose="02020603050405020304" pitchFamily="18" charset="0"/>
              </a:rPr>
              <a:t>超声浓度计通过检测由于</a:t>
            </a:r>
            <a:r>
              <a:rPr lang="zh-CN" altLang="en-US" sz="2000" b="1" kern="0" dirty="0">
                <a:solidFill>
                  <a:srgbClr val="C00000"/>
                </a:solidFill>
                <a:latin typeface="Times New Roman" panose="02020603050405020304" pitchFamily="18" charset="0"/>
                <a:ea typeface="+mn-ea"/>
                <a:cs typeface="Times New Roman" panose="02020603050405020304" pitchFamily="18" charset="0"/>
              </a:rPr>
              <a:t>溶液浓度变化引起的超声波速率变化</a:t>
            </a:r>
            <a:r>
              <a:rPr lang="zh-CN" altLang="en-US" sz="2000" b="1" kern="0" dirty="0">
                <a:latin typeface="Times New Roman" panose="02020603050405020304" pitchFamily="18" charset="0"/>
                <a:ea typeface="+mn-ea"/>
                <a:cs typeface="Times New Roman" panose="02020603050405020304" pitchFamily="18" charset="0"/>
              </a:rPr>
              <a:t>来确定成核点和溶解度点</a:t>
            </a:r>
            <a:endParaRPr lang="en-US" altLang="zh-CN" sz="2000" b="1" kern="0" dirty="0">
              <a:latin typeface="Times New Roman" panose="02020603050405020304" pitchFamily="18" charset="0"/>
              <a:ea typeface="+mn-ea"/>
              <a:cs typeface="Times New Roman" panose="02020603050405020304" pitchFamily="18" charset="0"/>
            </a:endParaRPr>
          </a:p>
          <a:p>
            <a:pPr marL="285750" indent="-285750" algn="just" fontAlgn="auto">
              <a:spcBef>
                <a:spcPts val="600"/>
              </a:spcBef>
              <a:spcAft>
                <a:spcPts val="0"/>
              </a:spcAft>
              <a:buFont typeface="Arial" panose="020B0604020202020204" pitchFamily="34" charset="0"/>
              <a:buChar char="•"/>
              <a:defRPr/>
            </a:pPr>
            <a:r>
              <a:rPr lang="zh-CN" altLang="en-US" sz="2000" b="1" kern="0" dirty="0">
                <a:latin typeface="Times New Roman" panose="02020603050405020304" pitchFamily="18" charset="0"/>
                <a:ea typeface="+mn-ea"/>
                <a:cs typeface="Times New Roman" panose="02020603050405020304" pitchFamily="18" charset="0"/>
              </a:rPr>
              <a:t>超声浓度计测量温度精度为</a:t>
            </a:r>
            <a:r>
              <a:rPr lang="en-US" altLang="zh-CN" sz="2000" b="1" kern="0" dirty="0">
                <a:latin typeface="Times New Roman" panose="02020603050405020304" pitchFamily="18" charset="0"/>
                <a:ea typeface="+mn-ea"/>
                <a:cs typeface="Times New Roman" panose="02020603050405020304" pitchFamily="18" charset="0"/>
              </a:rPr>
              <a:t>±0.01 ℃</a:t>
            </a:r>
            <a:r>
              <a:rPr lang="zh-CN" altLang="en-US" sz="2000" b="1" kern="0" dirty="0">
                <a:latin typeface="Times New Roman" panose="02020603050405020304" pitchFamily="18" charset="0"/>
                <a:ea typeface="+mn-ea"/>
                <a:cs typeface="Times New Roman" panose="02020603050405020304" pitchFamily="18" charset="0"/>
              </a:rPr>
              <a:t>，测量超声波速率精度为</a:t>
            </a:r>
            <a:r>
              <a:rPr lang="en-US" altLang="zh-CN" sz="2000" b="1" kern="0" dirty="0">
                <a:latin typeface="Times New Roman" panose="02020603050405020304" pitchFamily="18" charset="0"/>
                <a:ea typeface="+mn-ea"/>
                <a:cs typeface="Times New Roman" panose="02020603050405020304" pitchFamily="18" charset="0"/>
              </a:rPr>
              <a:t>±0.01 m/s</a:t>
            </a:r>
          </a:p>
          <a:p>
            <a:pPr marL="285750" indent="-285750" algn="just" fontAlgn="auto">
              <a:spcBef>
                <a:spcPts val="600"/>
              </a:spcBef>
              <a:spcAft>
                <a:spcPts val="0"/>
              </a:spcAft>
              <a:buFont typeface="Arial" panose="020B0604020202020204" pitchFamily="34" charset="0"/>
              <a:buChar char="•"/>
              <a:defRPr/>
            </a:pPr>
            <a:r>
              <a:rPr lang="zh-CN" altLang="en-US" sz="2000" b="1" kern="0" dirty="0">
                <a:latin typeface="Times New Roman" panose="02020603050405020304" pitchFamily="18" charset="0"/>
                <a:ea typeface="+mn-ea"/>
                <a:cs typeface="Times New Roman" panose="02020603050405020304" pitchFamily="18" charset="0"/>
              </a:rPr>
              <a:t>超声浓度计可用来检测溶液浓度、介稳区宽度、晶型转变等，表现出良好的重复性和可操作性</a:t>
            </a:r>
          </a:p>
        </p:txBody>
      </p:sp>
      <p:pic>
        <p:nvPicPr>
          <p:cNvPr id="10" name="图片 11">
            <a:extLst>
              <a:ext uri="{FF2B5EF4-FFF2-40B4-BE49-F238E27FC236}">
                <a16:creationId xmlns:a16="http://schemas.microsoft.com/office/drawing/2014/main" id="{A845D163-A15C-23C8-14A5-F4FD04195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77" y="4510268"/>
            <a:ext cx="3924300"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D6976342-260A-178E-5885-22E5F8494B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71" t="7679" r="7938" b="44354"/>
          <a:stretch/>
        </p:blipFill>
        <p:spPr>
          <a:xfrm>
            <a:off x="4240170" y="4493803"/>
            <a:ext cx="4677853" cy="1747474"/>
          </a:xfrm>
          <a:prstGeom prst="rect">
            <a:avLst/>
          </a:prstGeom>
        </p:spPr>
      </p:pic>
      <p:sp>
        <p:nvSpPr>
          <p:cNvPr id="34" name="矩形 33">
            <a:extLst>
              <a:ext uri="{FF2B5EF4-FFF2-40B4-BE49-F238E27FC236}">
                <a16:creationId xmlns:a16="http://schemas.microsoft.com/office/drawing/2014/main" id="{5C97F662-9397-000C-FBC0-E0879B3BEB23}"/>
              </a:ext>
            </a:extLst>
          </p:cNvPr>
          <p:cNvSpPr/>
          <p:nvPr/>
        </p:nvSpPr>
        <p:spPr>
          <a:xfrm>
            <a:off x="4903129" y="6292606"/>
            <a:ext cx="3493264" cy="338554"/>
          </a:xfrm>
          <a:prstGeom prst="rect">
            <a:avLst/>
          </a:prstGeom>
        </p:spPr>
        <p:txBody>
          <a:bodyPr wrap="none">
            <a:spAutoFit/>
          </a:bodyPr>
          <a:lstStyle/>
          <a:p>
            <a:r>
              <a:rPr lang="zh-CN" altLang="en-US" sz="1600" b="1" dirty="0"/>
              <a:t>超声波速率随溶液浓度和温度的变化</a:t>
            </a:r>
            <a:endParaRPr lang="en-US" sz="1600" b="1" dirty="0"/>
          </a:p>
        </p:txBody>
      </p:sp>
    </p:spTree>
    <p:extLst>
      <p:ext uri="{BB962C8B-B14F-4D97-AF65-F5344CB8AC3E}">
        <p14:creationId xmlns:p14="http://schemas.microsoft.com/office/powerpoint/2010/main" val="3292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3. </a:t>
            </a:r>
            <a:r>
              <a:rPr lang="zh-CN" altLang="en-US" sz="4000" dirty="0"/>
              <a:t>超溶解度的测量</a:t>
            </a:r>
          </a:p>
        </p:txBody>
      </p:sp>
      <p:sp>
        <p:nvSpPr>
          <p:cNvPr id="5" name="Rectangle 3" descr="Rectangle: Click to edit Master text styles&#10;Second level&#10;Third level&#10;Fourth level&#10;Fifth level"/>
          <p:cNvSpPr txBox="1">
            <a:spLocks noChangeArrowheads="1"/>
          </p:cNvSpPr>
          <p:nvPr/>
        </p:nvSpPr>
        <p:spPr bwMode="auto">
          <a:xfrm>
            <a:off x="315870" y="1898831"/>
            <a:ext cx="837093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buAutoNum type="arabicParenBoth"/>
              <a:defRPr/>
            </a:pPr>
            <a:endParaRPr lang="zh-CN" altLang="zh-CN" sz="2400" dirty="0"/>
          </a:p>
          <a:p>
            <a:pPr marL="342900" indent="-342900" algn="just" eaLnBrk="0" hangingPunct="0">
              <a:spcBef>
                <a:spcPct val="20000"/>
              </a:spcBef>
              <a:buClr>
                <a:schemeClr val="tx2"/>
              </a:buClr>
              <a:buSzPct val="70000"/>
              <a:defRPr/>
            </a:pPr>
            <a:endParaRPr lang="zh-CN" altLang="en-US" sz="2400"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 name="组合 1">
            <a:extLst>
              <a:ext uri="{FF2B5EF4-FFF2-40B4-BE49-F238E27FC236}">
                <a16:creationId xmlns:a16="http://schemas.microsoft.com/office/drawing/2014/main" id="{65556ED4-1BFB-1915-A9C2-82EC4738E2D4}"/>
              </a:ext>
            </a:extLst>
          </p:cNvPr>
          <p:cNvGrpSpPr>
            <a:grpSpLocks noChangeAspect="1"/>
          </p:cNvGrpSpPr>
          <p:nvPr/>
        </p:nvGrpSpPr>
        <p:grpSpPr bwMode="auto">
          <a:xfrm>
            <a:off x="4481990" y="3744395"/>
            <a:ext cx="3519973" cy="3240000"/>
            <a:chOff x="4873553" y="1768396"/>
            <a:chExt cx="4730459" cy="4160155"/>
          </a:xfrm>
        </p:grpSpPr>
        <p:grpSp>
          <p:nvGrpSpPr>
            <p:cNvPr id="3" name="Group 67">
              <a:extLst>
                <a:ext uri="{FF2B5EF4-FFF2-40B4-BE49-F238E27FC236}">
                  <a16:creationId xmlns:a16="http://schemas.microsoft.com/office/drawing/2014/main" id="{8834F3A6-6388-8951-346A-B3EFA9881094}"/>
                </a:ext>
              </a:extLst>
            </p:cNvPr>
            <p:cNvGrpSpPr>
              <a:grpSpLocks/>
            </p:cNvGrpSpPr>
            <p:nvPr/>
          </p:nvGrpSpPr>
          <p:grpSpPr bwMode="auto">
            <a:xfrm>
              <a:off x="6436911" y="1768396"/>
              <a:ext cx="1916124" cy="4160155"/>
              <a:chOff x="903" y="386"/>
              <a:chExt cx="1544" cy="2836"/>
            </a:xfrm>
          </p:grpSpPr>
          <p:sp>
            <p:nvSpPr>
              <p:cNvPr id="11" name="AutoShape 68">
                <a:extLst>
                  <a:ext uri="{FF2B5EF4-FFF2-40B4-BE49-F238E27FC236}">
                    <a16:creationId xmlns:a16="http://schemas.microsoft.com/office/drawing/2014/main" id="{5CE5BA55-3465-1CC9-5FC2-A477DAC69C25}"/>
                  </a:ext>
                </a:extLst>
              </p:cNvPr>
              <p:cNvSpPr>
                <a:spLocks noChangeArrowheads="1"/>
              </p:cNvSpPr>
              <p:nvPr/>
            </p:nvSpPr>
            <p:spPr bwMode="auto">
              <a:xfrm rot="8584233">
                <a:off x="903" y="386"/>
                <a:ext cx="432" cy="2680"/>
              </a:xfrm>
              <a:prstGeom prst="can">
                <a:avLst>
                  <a:gd name="adj" fmla="val 60486"/>
                </a:avLst>
              </a:prstGeom>
              <a:gradFill rotWithShape="1">
                <a:gsLst>
                  <a:gs pos="0">
                    <a:srgbClr val="EAEAEA"/>
                  </a:gs>
                  <a:gs pos="100000">
                    <a:srgbClr val="4D4D4D"/>
                  </a:gs>
                </a:gsLst>
                <a:lin ang="0" scaled="1"/>
              </a:gradFill>
              <a:ln w="9525">
                <a:solidFill>
                  <a:srgbClr val="000000"/>
                </a:solidFill>
                <a:round/>
                <a:headEnd/>
                <a:tailEnd/>
              </a:ln>
            </p:spPr>
            <p:txBody>
              <a:bodyPr rot="10800000"/>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2" name="Oval 69">
                <a:extLst>
                  <a:ext uri="{FF2B5EF4-FFF2-40B4-BE49-F238E27FC236}">
                    <a16:creationId xmlns:a16="http://schemas.microsoft.com/office/drawing/2014/main" id="{4493BABC-AEFF-3C53-75D7-C937208F9871}"/>
                  </a:ext>
                </a:extLst>
              </p:cNvPr>
              <p:cNvSpPr>
                <a:spLocks noChangeArrowheads="1"/>
              </p:cNvSpPr>
              <p:nvPr/>
            </p:nvSpPr>
            <p:spPr bwMode="auto">
              <a:xfrm rot="-2196467">
                <a:off x="1657" y="2593"/>
                <a:ext cx="360" cy="205"/>
              </a:xfrm>
              <a:prstGeom prst="ellipse">
                <a:avLst/>
              </a:prstGeom>
              <a:gradFill rotWithShape="1">
                <a:gsLst>
                  <a:gs pos="0">
                    <a:srgbClr val="333399"/>
                  </a:gs>
                  <a:gs pos="50000">
                    <a:srgbClr val="B8B8DB"/>
                  </a:gs>
                  <a:gs pos="100000">
                    <a:srgbClr val="333399"/>
                  </a:gs>
                </a:gsLst>
                <a:lin ang="2700000" scaled="1"/>
              </a:gradFill>
              <a:ln w="9525">
                <a:solidFill>
                  <a:srgbClr val="000000"/>
                </a:solidFill>
                <a:round/>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3" name="Group 70">
                <a:extLst>
                  <a:ext uri="{FF2B5EF4-FFF2-40B4-BE49-F238E27FC236}">
                    <a16:creationId xmlns:a16="http://schemas.microsoft.com/office/drawing/2014/main" id="{BCE2AC77-1B86-3BF3-485E-B628F5EB9A0A}"/>
                  </a:ext>
                </a:extLst>
              </p:cNvPr>
              <p:cNvGrpSpPr>
                <a:grpSpLocks/>
              </p:cNvGrpSpPr>
              <p:nvPr/>
            </p:nvGrpSpPr>
            <p:grpSpPr bwMode="auto">
              <a:xfrm rot="-2216292">
                <a:off x="1127" y="826"/>
                <a:ext cx="432" cy="2396"/>
                <a:chOff x="9420" y="2760"/>
                <a:chExt cx="1080" cy="5990"/>
              </a:xfrm>
            </p:grpSpPr>
            <p:sp>
              <p:nvSpPr>
                <p:cNvPr id="16" name="AutoShape 71">
                  <a:extLst>
                    <a:ext uri="{FF2B5EF4-FFF2-40B4-BE49-F238E27FC236}">
                      <a16:creationId xmlns:a16="http://schemas.microsoft.com/office/drawing/2014/main" id="{7C6B08A6-D873-7DB7-98CF-080C3ADB53A5}"/>
                    </a:ext>
                  </a:extLst>
                </p:cNvPr>
                <p:cNvSpPr>
                  <a:spLocks noChangeArrowheads="1"/>
                </p:cNvSpPr>
                <p:nvPr/>
              </p:nvSpPr>
              <p:spPr bwMode="auto">
                <a:xfrm rot="10800000">
                  <a:off x="9420" y="2760"/>
                  <a:ext cx="1080" cy="5081"/>
                </a:xfrm>
                <a:prstGeom prst="can">
                  <a:avLst>
                    <a:gd name="adj" fmla="val 0"/>
                  </a:avLst>
                </a:prstGeom>
                <a:gradFill rotWithShape="1">
                  <a:gsLst>
                    <a:gs pos="0">
                      <a:srgbClr val="EAEAEA"/>
                    </a:gs>
                    <a:gs pos="100000">
                      <a:srgbClr val="4D4D4D"/>
                    </a:gs>
                  </a:gsLst>
                  <a:lin ang="0" scaled="1"/>
                </a:gradFill>
                <a:ln w="9525">
                  <a:solidFill>
                    <a:srgbClr val="000000"/>
                  </a:solidFill>
                  <a:round/>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Rectangle 72">
                  <a:extLst>
                    <a:ext uri="{FF2B5EF4-FFF2-40B4-BE49-F238E27FC236}">
                      <a16:creationId xmlns:a16="http://schemas.microsoft.com/office/drawing/2014/main" id="{0385C7AA-C120-FDC7-1935-8101CC61FE32}"/>
                    </a:ext>
                  </a:extLst>
                </p:cNvPr>
                <p:cNvSpPr>
                  <a:spLocks noChangeArrowheads="1"/>
                </p:cNvSpPr>
                <p:nvPr/>
              </p:nvSpPr>
              <p:spPr bwMode="auto">
                <a:xfrm rot="5400000">
                  <a:off x="7412" y="4818"/>
                  <a:ext cx="5080" cy="964"/>
                </a:xfrm>
                <a:prstGeom prst="rect">
                  <a:avLst/>
                </a:prstGeom>
                <a:solidFill>
                  <a:srgbClr val="DDDDDD"/>
                </a:solidFill>
                <a:ln w="9525">
                  <a:solidFill>
                    <a:srgbClr val="000000"/>
                  </a:solidFill>
                  <a:miter lim="800000"/>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8" name="Rectangle 73">
                  <a:extLst>
                    <a:ext uri="{FF2B5EF4-FFF2-40B4-BE49-F238E27FC236}">
                      <a16:creationId xmlns:a16="http://schemas.microsoft.com/office/drawing/2014/main" id="{973301E2-ACF8-11CA-7CBF-87C7CC5691F3}"/>
                    </a:ext>
                  </a:extLst>
                </p:cNvPr>
                <p:cNvSpPr>
                  <a:spLocks noChangeArrowheads="1"/>
                </p:cNvSpPr>
                <p:nvPr/>
              </p:nvSpPr>
              <p:spPr bwMode="auto">
                <a:xfrm rot="5400000">
                  <a:off x="7413" y="4847"/>
                  <a:ext cx="5080" cy="906"/>
                </a:xfrm>
                <a:prstGeom prst="rect">
                  <a:avLst/>
                </a:prstGeom>
                <a:gradFill rotWithShape="1">
                  <a:gsLst>
                    <a:gs pos="0">
                      <a:srgbClr val="DDDDDD"/>
                    </a:gs>
                    <a:gs pos="100000">
                      <a:srgbClr val="FFFFFF"/>
                    </a:gs>
                  </a:gsLst>
                  <a:lin ang="5400000" scaled="1"/>
                </a:gradFill>
                <a:ln w="9525">
                  <a:solidFill>
                    <a:srgbClr val="000000"/>
                  </a:solidFill>
                  <a:miter lim="800000"/>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9" name="Rectangle 74">
                  <a:extLst>
                    <a:ext uri="{FF2B5EF4-FFF2-40B4-BE49-F238E27FC236}">
                      <a16:creationId xmlns:a16="http://schemas.microsoft.com/office/drawing/2014/main" id="{04B58944-D684-8589-867C-2CCB098EAE39}"/>
                    </a:ext>
                  </a:extLst>
                </p:cNvPr>
                <p:cNvSpPr>
                  <a:spLocks noChangeArrowheads="1"/>
                </p:cNvSpPr>
                <p:nvPr/>
              </p:nvSpPr>
              <p:spPr bwMode="auto">
                <a:xfrm>
                  <a:off x="9500" y="7660"/>
                  <a:ext cx="900" cy="180"/>
                </a:xfrm>
                <a:prstGeom prst="rect">
                  <a:avLst/>
                </a:prstGeom>
                <a:gradFill rotWithShape="1">
                  <a:gsLst>
                    <a:gs pos="0">
                      <a:srgbClr val="333399"/>
                    </a:gs>
                    <a:gs pos="100000">
                      <a:srgbClr val="F2F2F9"/>
                    </a:gs>
                  </a:gsLst>
                  <a:lin ang="2700000" scaled="1"/>
                </a:gradFill>
                <a:ln w="9525">
                  <a:solidFill>
                    <a:srgbClr val="000000"/>
                  </a:solidFill>
                  <a:miter lim="800000"/>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Rectangle 75">
                  <a:extLst>
                    <a:ext uri="{FF2B5EF4-FFF2-40B4-BE49-F238E27FC236}">
                      <a16:creationId xmlns:a16="http://schemas.microsoft.com/office/drawing/2014/main" id="{28A95B36-7E53-4514-34E0-09EB864051AD}"/>
                    </a:ext>
                  </a:extLst>
                </p:cNvPr>
                <p:cNvSpPr>
                  <a:spLocks noChangeArrowheads="1"/>
                </p:cNvSpPr>
                <p:nvPr/>
              </p:nvSpPr>
              <p:spPr bwMode="auto">
                <a:xfrm>
                  <a:off x="9910" y="4740"/>
                  <a:ext cx="144" cy="2117"/>
                </a:xfrm>
                <a:prstGeom prst="rect">
                  <a:avLst/>
                </a:prstGeom>
                <a:gradFill rotWithShape="1">
                  <a:gsLst>
                    <a:gs pos="0">
                      <a:srgbClr val="FF3300"/>
                    </a:gs>
                    <a:gs pos="100000">
                      <a:srgbClr val="FFB8A6"/>
                    </a:gs>
                  </a:gsLst>
                  <a:lin ang="0" scaled="1"/>
                </a:gradFill>
                <a:ln w="9525">
                  <a:solidFill>
                    <a:srgbClr val="000000"/>
                  </a:solidFill>
                  <a:miter lim="800000"/>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1" name="Oval 76">
                  <a:extLst>
                    <a:ext uri="{FF2B5EF4-FFF2-40B4-BE49-F238E27FC236}">
                      <a16:creationId xmlns:a16="http://schemas.microsoft.com/office/drawing/2014/main" id="{DFB704F6-911A-F95A-265C-FDB3D5608169}"/>
                    </a:ext>
                  </a:extLst>
                </p:cNvPr>
                <p:cNvSpPr>
                  <a:spLocks noChangeArrowheads="1"/>
                </p:cNvSpPr>
                <p:nvPr/>
              </p:nvSpPr>
              <p:spPr bwMode="auto">
                <a:xfrm rot="-1603513">
                  <a:off x="9820" y="6850"/>
                  <a:ext cx="280" cy="179"/>
                </a:xfrm>
                <a:prstGeom prst="ellipse">
                  <a:avLst/>
                </a:prstGeom>
                <a:gradFill rotWithShape="1">
                  <a:gsLst>
                    <a:gs pos="0">
                      <a:srgbClr val="333399"/>
                    </a:gs>
                    <a:gs pos="100000">
                      <a:srgbClr val="ABABD5"/>
                    </a:gs>
                  </a:gsLst>
                  <a:lin ang="5400000" scaled="1"/>
                </a:gradFill>
                <a:ln w="9525">
                  <a:solidFill>
                    <a:srgbClr val="000000"/>
                  </a:solidFill>
                  <a:round/>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2" name="AutoShape 77">
                  <a:extLst>
                    <a:ext uri="{FF2B5EF4-FFF2-40B4-BE49-F238E27FC236}">
                      <a16:creationId xmlns:a16="http://schemas.microsoft.com/office/drawing/2014/main" id="{CCB1DE27-F467-E095-24CE-1162CCB9DA2B}"/>
                    </a:ext>
                  </a:extLst>
                </p:cNvPr>
                <p:cNvSpPr>
                  <a:spLocks noChangeArrowheads="1"/>
                </p:cNvSpPr>
                <p:nvPr/>
              </p:nvSpPr>
              <p:spPr bwMode="auto">
                <a:xfrm rot="10800000">
                  <a:off x="10076" y="7110"/>
                  <a:ext cx="179" cy="880"/>
                </a:xfrm>
                <a:prstGeom prst="triangle">
                  <a:avLst>
                    <a:gd name="adj" fmla="val 50000"/>
                  </a:avLst>
                </a:prstGeom>
                <a:gradFill rotWithShape="1">
                  <a:gsLst>
                    <a:gs pos="0">
                      <a:srgbClr val="FF8E8E"/>
                    </a:gs>
                    <a:gs pos="100000">
                      <a:srgbClr val="FF0000"/>
                    </a:gs>
                  </a:gsLst>
                  <a:lin ang="0" scaled="1"/>
                </a:gradFill>
                <a:ln w="9525">
                  <a:solidFill>
                    <a:srgbClr val="000000"/>
                  </a:solidFill>
                  <a:miter lim="800000"/>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3" name="Oval 78">
                  <a:extLst>
                    <a:ext uri="{FF2B5EF4-FFF2-40B4-BE49-F238E27FC236}">
                      <a16:creationId xmlns:a16="http://schemas.microsoft.com/office/drawing/2014/main" id="{FF1B44EB-C614-DD51-AF75-70437A65A043}"/>
                    </a:ext>
                  </a:extLst>
                </p:cNvPr>
                <p:cNvSpPr>
                  <a:spLocks noChangeArrowheads="1"/>
                </p:cNvSpPr>
                <p:nvPr/>
              </p:nvSpPr>
              <p:spPr bwMode="auto">
                <a:xfrm rot="-1744260">
                  <a:off x="10040" y="6940"/>
                  <a:ext cx="280" cy="179"/>
                </a:xfrm>
                <a:prstGeom prst="ellipse">
                  <a:avLst/>
                </a:prstGeom>
                <a:gradFill rotWithShape="1">
                  <a:gsLst>
                    <a:gs pos="0">
                      <a:srgbClr val="333399"/>
                    </a:gs>
                    <a:gs pos="100000">
                      <a:srgbClr val="ABABD5"/>
                    </a:gs>
                  </a:gsLst>
                  <a:lin ang="5400000" scaled="1"/>
                </a:gradFill>
                <a:ln w="9525">
                  <a:solidFill>
                    <a:srgbClr val="000000"/>
                  </a:solidFill>
                  <a:round/>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4" name="Rectangle 79">
                  <a:extLst>
                    <a:ext uri="{FF2B5EF4-FFF2-40B4-BE49-F238E27FC236}">
                      <a16:creationId xmlns:a16="http://schemas.microsoft.com/office/drawing/2014/main" id="{C8DAB168-9027-01CC-8705-566FE40A8126}"/>
                    </a:ext>
                  </a:extLst>
                </p:cNvPr>
                <p:cNvSpPr>
                  <a:spLocks noChangeArrowheads="1"/>
                </p:cNvSpPr>
                <p:nvPr/>
              </p:nvSpPr>
              <p:spPr bwMode="auto">
                <a:xfrm>
                  <a:off x="9600" y="6900"/>
                  <a:ext cx="720" cy="180"/>
                </a:xfrm>
                <a:prstGeom prst="rect">
                  <a:avLst/>
                </a:prstGeom>
                <a:gradFill rotWithShape="1">
                  <a:gsLst>
                    <a:gs pos="0">
                      <a:srgbClr val="4D4D4D"/>
                    </a:gs>
                    <a:gs pos="100000">
                      <a:srgbClr val="EAEAEA"/>
                    </a:gs>
                  </a:gsLst>
                  <a:lin ang="0" scaled="1"/>
                </a:gradFill>
                <a:ln w="9525">
                  <a:solidFill>
                    <a:srgbClr val="000000"/>
                  </a:solidFill>
                  <a:miter lim="800000"/>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5" name="AutoShape 80">
                  <a:extLst>
                    <a:ext uri="{FF2B5EF4-FFF2-40B4-BE49-F238E27FC236}">
                      <a16:creationId xmlns:a16="http://schemas.microsoft.com/office/drawing/2014/main" id="{EF67060F-873A-EA0E-FA2F-34C50759CB03}"/>
                    </a:ext>
                  </a:extLst>
                </p:cNvPr>
                <p:cNvSpPr>
                  <a:spLocks noChangeArrowheads="1"/>
                </p:cNvSpPr>
                <p:nvPr/>
              </p:nvSpPr>
              <p:spPr bwMode="auto">
                <a:xfrm>
                  <a:off x="10076" y="7870"/>
                  <a:ext cx="184" cy="880"/>
                </a:xfrm>
                <a:prstGeom prst="triangle">
                  <a:avLst>
                    <a:gd name="adj" fmla="val 50000"/>
                  </a:avLst>
                </a:prstGeom>
                <a:gradFill rotWithShape="1">
                  <a:gsLst>
                    <a:gs pos="0">
                      <a:srgbClr val="FF0000"/>
                    </a:gs>
                    <a:gs pos="100000">
                      <a:srgbClr val="FF8E8E"/>
                    </a:gs>
                  </a:gsLst>
                  <a:lin ang="0" scaled="1"/>
                </a:gradFill>
                <a:ln w="9525">
                  <a:solidFill>
                    <a:srgbClr val="000000"/>
                  </a:solidFill>
                  <a:miter lim="800000"/>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6" name="Rectangle 81">
                  <a:extLst>
                    <a:ext uri="{FF2B5EF4-FFF2-40B4-BE49-F238E27FC236}">
                      <a16:creationId xmlns:a16="http://schemas.microsoft.com/office/drawing/2014/main" id="{3904A114-EF81-17A6-F152-5FFA83239C06}"/>
                    </a:ext>
                  </a:extLst>
                </p:cNvPr>
                <p:cNvSpPr>
                  <a:spLocks noChangeArrowheads="1"/>
                </p:cNvSpPr>
                <p:nvPr/>
              </p:nvSpPr>
              <p:spPr bwMode="auto">
                <a:xfrm>
                  <a:off x="10140" y="7850"/>
                  <a:ext cx="58" cy="115"/>
                </a:xfrm>
                <a:prstGeom prst="rect">
                  <a:avLst/>
                </a:prstGeom>
                <a:gradFill rotWithShape="1">
                  <a:gsLst>
                    <a:gs pos="0">
                      <a:srgbClr val="FF0000"/>
                    </a:gs>
                    <a:gs pos="100000">
                      <a:srgbClr val="FF8E8E"/>
                    </a:gs>
                  </a:gsLst>
                  <a:lin ang="0" scaled="1"/>
                </a:gradFill>
                <a:ln w="9525">
                  <a:solidFill>
                    <a:srgbClr val="000000"/>
                  </a:solidFill>
                  <a:miter lim="800000"/>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7" name="Line 82">
                  <a:extLst>
                    <a:ext uri="{FF2B5EF4-FFF2-40B4-BE49-F238E27FC236}">
                      <a16:creationId xmlns:a16="http://schemas.microsoft.com/office/drawing/2014/main" id="{5B53427F-33DC-E117-C3BC-DE58C2308740}"/>
                    </a:ext>
                  </a:extLst>
                </p:cNvPr>
                <p:cNvSpPr>
                  <a:spLocks noChangeShapeType="1"/>
                </p:cNvSpPr>
                <p:nvPr/>
              </p:nvSpPr>
              <p:spPr bwMode="auto">
                <a:xfrm flipH="1">
                  <a:off x="9772" y="2903"/>
                  <a:ext cx="0" cy="1527"/>
                </a:xfrm>
                <a:prstGeom prst="line">
                  <a:avLst/>
                </a:prstGeom>
                <a:noFill/>
                <a:ln w="38100">
                  <a:solidFill>
                    <a:srgbClr val="99CC00"/>
                  </a:solidFill>
                  <a:round/>
                  <a:headEnd/>
                  <a:tailEnd type="triangle" w="med" len="med"/>
                </a:ln>
                <a:effectLst>
                  <a:outerShdw dist="28398" dir="1593903" algn="ctr" rotWithShape="0">
                    <a:srgbClr val="C0C0C0">
                      <a:alpha val="50000"/>
                    </a:srgbClr>
                  </a:outerShdw>
                </a:effectLst>
              </p:spPr>
              <p:txBody>
                <a:bodyPr/>
                <a:lstStyle/>
                <a:p>
                  <a:pPr>
                    <a:defRPr/>
                  </a:pPr>
                  <a:endParaRPr lang="zh-CN" altLang="en-US" sz="2400" b="1">
                    <a:solidFill>
                      <a:prstClr val="black"/>
                    </a:solidFill>
                    <a:latin typeface="+mn-lt"/>
                    <a:ea typeface="+mn-ea"/>
                  </a:endParaRPr>
                </a:p>
              </p:txBody>
            </p:sp>
            <p:sp>
              <p:nvSpPr>
                <p:cNvPr id="28" name="Line 83">
                  <a:extLst>
                    <a:ext uri="{FF2B5EF4-FFF2-40B4-BE49-F238E27FC236}">
                      <a16:creationId xmlns:a16="http://schemas.microsoft.com/office/drawing/2014/main" id="{B9BB5183-5F05-59CB-123D-26D38DB98359}"/>
                    </a:ext>
                  </a:extLst>
                </p:cNvPr>
                <p:cNvSpPr>
                  <a:spLocks noChangeShapeType="1"/>
                </p:cNvSpPr>
                <p:nvPr/>
              </p:nvSpPr>
              <p:spPr bwMode="auto">
                <a:xfrm flipH="1">
                  <a:off x="10129" y="2901"/>
                  <a:ext cx="0" cy="1622"/>
                </a:xfrm>
                <a:prstGeom prst="line">
                  <a:avLst/>
                </a:prstGeom>
                <a:noFill/>
                <a:ln w="38100">
                  <a:solidFill>
                    <a:srgbClr val="FF9900"/>
                  </a:solidFill>
                  <a:round/>
                  <a:headEnd type="triangle" w="med" len="med"/>
                  <a:tailEnd/>
                </a:ln>
                <a:effectLst>
                  <a:outerShdw dist="28398" dir="1593903" algn="ctr" rotWithShape="0">
                    <a:srgbClr val="C0C0C0">
                      <a:alpha val="50000"/>
                    </a:srgbClr>
                  </a:outerShdw>
                </a:effectLst>
              </p:spPr>
              <p:txBody>
                <a:bodyPr/>
                <a:lstStyle/>
                <a:p>
                  <a:pPr>
                    <a:defRPr/>
                  </a:pPr>
                  <a:endParaRPr lang="zh-CN" altLang="en-US" sz="2400" b="1">
                    <a:solidFill>
                      <a:prstClr val="black"/>
                    </a:solidFill>
                    <a:latin typeface="+mn-lt"/>
                    <a:ea typeface="+mn-ea"/>
                  </a:endParaRPr>
                </a:p>
              </p:txBody>
            </p:sp>
            <p:sp>
              <p:nvSpPr>
                <p:cNvPr id="29" name="Rectangle 84">
                  <a:extLst>
                    <a:ext uri="{FF2B5EF4-FFF2-40B4-BE49-F238E27FC236}">
                      <a16:creationId xmlns:a16="http://schemas.microsoft.com/office/drawing/2014/main" id="{7D5881A6-C5C4-E63E-9FF6-49544E59C51E}"/>
                    </a:ext>
                  </a:extLst>
                </p:cNvPr>
                <p:cNvSpPr>
                  <a:spLocks noChangeArrowheads="1"/>
                </p:cNvSpPr>
                <p:nvPr/>
              </p:nvSpPr>
              <p:spPr bwMode="auto">
                <a:xfrm>
                  <a:off x="9680" y="4440"/>
                  <a:ext cx="540" cy="360"/>
                </a:xfrm>
                <a:prstGeom prst="rect">
                  <a:avLst/>
                </a:prstGeom>
                <a:gradFill rotWithShape="1">
                  <a:gsLst>
                    <a:gs pos="0">
                      <a:srgbClr val="4D4D4D"/>
                    </a:gs>
                    <a:gs pos="100000">
                      <a:srgbClr val="EAEAEA"/>
                    </a:gs>
                  </a:gsLst>
                  <a:lin ang="0" scaled="1"/>
                </a:gradFill>
                <a:ln w="9525">
                  <a:solidFill>
                    <a:srgbClr val="000000"/>
                  </a:solidFill>
                  <a:miter lim="800000"/>
                  <a:headEnd/>
                  <a:tailEnd/>
                </a:ln>
              </p:spPr>
              <p:txBody>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endParaRPr lang="en-US" altLang="zh-CN" sz="1600" b="1">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grpSp>
          <p:sp>
            <p:nvSpPr>
              <p:cNvPr id="14" name="AutoShape 85">
                <a:extLst>
                  <a:ext uri="{FF2B5EF4-FFF2-40B4-BE49-F238E27FC236}">
                    <a16:creationId xmlns:a16="http://schemas.microsoft.com/office/drawing/2014/main" id="{4F1C1A56-F229-3D80-8B9E-1D497144D903}"/>
                  </a:ext>
                </a:extLst>
              </p:cNvPr>
              <p:cNvSpPr>
                <a:spLocks/>
              </p:cNvSpPr>
              <p:nvPr/>
            </p:nvSpPr>
            <p:spPr bwMode="auto">
              <a:xfrm>
                <a:off x="1415" y="1186"/>
                <a:ext cx="960" cy="216"/>
              </a:xfrm>
              <a:prstGeom prst="callout2">
                <a:avLst>
                  <a:gd name="adj1" fmla="val 33333"/>
                  <a:gd name="adj2" fmla="val -5000"/>
                  <a:gd name="adj3" fmla="val 33333"/>
                  <a:gd name="adj4" fmla="val -17292"/>
                  <a:gd name="adj5" fmla="val 109259"/>
                  <a:gd name="adj6" fmla="val -42917"/>
                </a:avLst>
              </a:prstGeom>
              <a:noFill/>
              <a:ln w="28575">
                <a:solidFill>
                  <a:srgbClr val="000080"/>
                </a:solidFill>
                <a:miter lim="800000"/>
                <a:headEnd/>
                <a:tailEnd type="triangle" w="med" len="med"/>
              </a:ln>
              <a:effectLst>
                <a:outerShdw dist="12700" algn="ctr" rotWithShape="0">
                  <a:srgbClr val="FFFFFF"/>
                </a:outerShdw>
              </a:effectLst>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r>
                  <a:rPr lang="zh-CN" altLang="en-US"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监测光纤</a:t>
                </a:r>
              </a:p>
            </p:txBody>
          </p:sp>
          <p:sp>
            <p:nvSpPr>
              <p:cNvPr id="15" name="AutoShape 86">
                <a:extLst>
                  <a:ext uri="{FF2B5EF4-FFF2-40B4-BE49-F238E27FC236}">
                    <a16:creationId xmlns:a16="http://schemas.microsoft.com/office/drawing/2014/main" id="{AB9CCF06-98B2-C57A-D9D5-32653C25B958}"/>
                  </a:ext>
                </a:extLst>
              </p:cNvPr>
              <p:cNvSpPr>
                <a:spLocks/>
              </p:cNvSpPr>
              <p:nvPr/>
            </p:nvSpPr>
            <p:spPr bwMode="auto">
              <a:xfrm>
                <a:off x="1271" y="970"/>
                <a:ext cx="1176" cy="216"/>
              </a:xfrm>
              <a:prstGeom prst="callout2">
                <a:avLst>
                  <a:gd name="adj1" fmla="val 33333"/>
                  <a:gd name="adj2" fmla="val -4083"/>
                  <a:gd name="adj3" fmla="val 33333"/>
                  <a:gd name="adj4" fmla="val -19898"/>
                  <a:gd name="adj5" fmla="val 139352"/>
                  <a:gd name="adj6" fmla="val -47532"/>
                </a:avLst>
              </a:prstGeom>
              <a:noFill/>
              <a:ln w="28575">
                <a:solidFill>
                  <a:srgbClr val="000080"/>
                </a:solidFill>
                <a:miter lim="800000"/>
                <a:headEnd/>
                <a:tailEnd type="triangle" w="med" len="med"/>
              </a:ln>
              <a:effectLst>
                <a:outerShdw dist="12700" algn="ctr" rotWithShape="0">
                  <a:srgbClr val="FFFFFF"/>
                </a:outerShdw>
              </a:effectLst>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r>
                  <a:rPr lang="zh-CN" altLang="en-US"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激光光源光纤</a:t>
                </a:r>
                <a:endParaRPr lang="en-US" altLang="zh-CN"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grpSp>
        <p:sp>
          <p:nvSpPr>
            <p:cNvPr id="4" name="AutoShape 41">
              <a:extLst>
                <a:ext uri="{FF2B5EF4-FFF2-40B4-BE49-F238E27FC236}">
                  <a16:creationId xmlns:a16="http://schemas.microsoft.com/office/drawing/2014/main" id="{70367E3A-1D7B-2736-59D8-90523AFD3584}"/>
                </a:ext>
              </a:extLst>
            </p:cNvPr>
            <p:cNvSpPr>
              <a:spLocks/>
            </p:cNvSpPr>
            <p:nvPr/>
          </p:nvSpPr>
          <p:spPr bwMode="auto">
            <a:xfrm>
              <a:off x="7204422" y="3218486"/>
              <a:ext cx="1833731" cy="261878"/>
            </a:xfrm>
            <a:prstGeom prst="callout2">
              <a:avLst>
                <a:gd name="adj1" fmla="val 33333"/>
                <a:gd name="adj2" fmla="val -5000"/>
                <a:gd name="adj3" fmla="val 33333"/>
                <a:gd name="adj4" fmla="val -11208"/>
                <a:gd name="adj5" fmla="val 103704"/>
                <a:gd name="adj6" fmla="val -34167"/>
              </a:avLst>
            </a:prstGeom>
            <a:noFill/>
            <a:ln w="28575">
              <a:solidFill>
                <a:srgbClr val="000080"/>
              </a:solidFill>
              <a:miter lim="800000"/>
              <a:headEnd/>
              <a:tailEnd type="triangle" w="med" len="med"/>
            </a:ln>
            <a:effectLst>
              <a:outerShdw dist="12700" algn="ctr" rotWithShape="0">
                <a:srgbClr val="FFFFFF"/>
              </a:outerShdw>
            </a:effectLst>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r>
                <a:rPr lang="zh-CN" altLang="en-US"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电子光束分裂器</a:t>
              </a:r>
              <a:endParaRPr lang="en-US" altLang="zh-CN"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endParaRPr lang="en-US" altLang="zh-CN"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6" name="AutoShape 27">
              <a:extLst>
                <a:ext uri="{FF2B5EF4-FFF2-40B4-BE49-F238E27FC236}">
                  <a16:creationId xmlns:a16="http://schemas.microsoft.com/office/drawing/2014/main" id="{1FE64DCD-D34D-EAB7-332B-4F1CEB99F69C}"/>
                </a:ext>
              </a:extLst>
            </p:cNvPr>
            <p:cNvSpPr>
              <a:spLocks/>
            </p:cNvSpPr>
            <p:nvPr/>
          </p:nvSpPr>
          <p:spPr bwMode="auto">
            <a:xfrm>
              <a:off x="5081212" y="4761506"/>
              <a:ext cx="1524000" cy="343712"/>
            </a:xfrm>
            <a:prstGeom prst="callout2">
              <a:avLst>
                <a:gd name="adj1" fmla="val 33333"/>
                <a:gd name="adj2" fmla="val 106454"/>
                <a:gd name="adj3" fmla="val 33333"/>
                <a:gd name="adj4" fmla="val 111829"/>
                <a:gd name="adj5" fmla="val -22222"/>
                <a:gd name="adj6" fmla="val 131722"/>
              </a:avLst>
            </a:prstGeom>
            <a:noFill/>
            <a:ln w="28575">
              <a:solidFill>
                <a:srgbClr val="000080"/>
              </a:solidFill>
              <a:miter lim="800000"/>
              <a:headEnd/>
              <a:tailEnd type="triangle" w="med" len="med"/>
            </a:ln>
            <a:effectLst>
              <a:outerShdw dist="12700" algn="ctr" rotWithShape="0">
                <a:srgbClr val="FFFFFF"/>
              </a:outerShdw>
            </a:effectLst>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a:r>
                <a:rPr lang="en-US" altLang="zh-CN"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FBRM</a:t>
              </a:r>
              <a:r>
                <a:rPr lang="zh-CN" altLang="en-US"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探头导管</a:t>
              </a:r>
            </a:p>
          </p:txBody>
        </p:sp>
        <p:sp>
          <p:nvSpPr>
            <p:cNvPr id="8" name="AutoShape 44">
              <a:extLst>
                <a:ext uri="{FF2B5EF4-FFF2-40B4-BE49-F238E27FC236}">
                  <a16:creationId xmlns:a16="http://schemas.microsoft.com/office/drawing/2014/main" id="{138E5D6B-2571-CD99-461F-16B115C0BE8D}"/>
                </a:ext>
              </a:extLst>
            </p:cNvPr>
            <p:cNvSpPr>
              <a:spLocks/>
            </p:cNvSpPr>
            <p:nvPr/>
          </p:nvSpPr>
          <p:spPr bwMode="auto">
            <a:xfrm>
              <a:off x="4873553" y="5369698"/>
              <a:ext cx="1809315" cy="234616"/>
            </a:xfrm>
            <a:prstGeom prst="callout2">
              <a:avLst>
                <a:gd name="adj1" fmla="val 33333"/>
                <a:gd name="adj2" fmla="val 106787"/>
                <a:gd name="adj3" fmla="val 33333"/>
                <a:gd name="adj4" fmla="val 117824"/>
                <a:gd name="adj5" fmla="val -52778"/>
                <a:gd name="adj6" fmla="val 158134"/>
              </a:avLst>
            </a:prstGeom>
            <a:noFill/>
            <a:ln w="28575">
              <a:solidFill>
                <a:srgbClr val="000080"/>
              </a:solidFill>
              <a:miter lim="800000"/>
              <a:headEnd/>
              <a:tailEnd type="triangle" w="med" len="med"/>
            </a:ln>
            <a:effectLst>
              <a:outerShdw dist="12700" dir="10800000" algn="ctr" rotWithShape="0">
                <a:srgbClr val="FFFFFF"/>
              </a:outerShdw>
            </a:effectLst>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r>
                <a:rPr lang="zh-CN" altLang="en-US"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合成蓝宝石窗口</a:t>
              </a:r>
            </a:p>
          </p:txBody>
        </p:sp>
        <p:sp>
          <p:nvSpPr>
            <p:cNvPr id="9" name="AutoShape 42">
              <a:extLst>
                <a:ext uri="{FF2B5EF4-FFF2-40B4-BE49-F238E27FC236}">
                  <a16:creationId xmlns:a16="http://schemas.microsoft.com/office/drawing/2014/main" id="{42FB9D9E-9AA6-D1A2-A2F1-29DF8C57A975}"/>
                </a:ext>
              </a:extLst>
            </p:cNvPr>
            <p:cNvSpPr>
              <a:spLocks/>
            </p:cNvSpPr>
            <p:nvPr/>
          </p:nvSpPr>
          <p:spPr bwMode="auto">
            <a:xfrm>
              <a:off x="8080012" y="4207256"/>
              <a:ext cx="1524000" cy="342900"/>
            </a:xfrm>
            <a:prstGeom prst="callout2">
              <a:avLst>
                <a:gd name="adj1" fmla="val 33333"/>
                <a:gd name="adj2" fmla="val -5000"/>
                <a:gd name="adj3" fmla="val 33333"/>
                <a:gd name="adj4" fmla="val -11083"/>
                <a:gd name="adj5" fmla="val 125926"/>
                <a:gd name="adj6" fmla="val -33167"/>
              </a:avLst>
            </a:prstGeom>
            <a:noFill/>
            <a:ln w="28575">
              <a:solidFill>
                <a:srgbClr val="000080"/>
              </a:solidFill>
              <a:miter lim="800000"/>
              <a:headEnd/>
              <a:tailEnd type="triangle" w="med" len="med"/>
            </a:ln>
            <a:effectLst>
              <a:outerShdw dist="12700" algn="ctr" rotWithShape="0">
                <a:srgbClr val="FFFFFF"/>
              </a:outerShdw>
            </a:effectLst>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r>
                <a:rPr lang="zh-CN" altLang="en-US"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旋转棱镜组</a:t>
              </a:r>
            </a:p>
          </p:txBody>
        </p:sp>
      </p:grpSp>
      <p:pic>
        <p:nvPicPr>
          <p:cNvPr id="32" name="Picture 3">
            <a:extLst>
              <a:ext uri="{FF2B5EF4-FFF2-40B4-BE49-F238E27FC236}">
                <a16:creationId xmlns:a16="http://schemas.microsoft.com/office/drawing/2014/main" id="{AAB63FD3-4A54-3CFE-54F7-B10A4C24AB38}"/>
              </a:ext>
            </a:extLst>
          </p:cNvPr>
          <p:cNvPicPr>
            <a:picLocks noChangeAspect="1" noChangeArrowheads="1"/>
          </p:cNvPicPr>
          <p:nvPr/>
        </p:nvPicPr>
        <p:blipFill rotWithShape="1">
          <a:blip r:embed="rId3" cstate="print"/>
          <a:srcRect l="5017"/>
          <a:stretch/>
        </p:blipFill>
        <p:spPr bwMode="auto">
          <a:xfrm>
            <a:off x="1084905" y="4626555"/>
            <a:ext cx="2496985" cy="2120081"/>
          </a:xfrm>
          <a:prstGeom prst="roundRect">
            <a:avLst/>
          </a:prstGeom>
          <a:noFill/>
          <a:ln w="9525">
            <a:noFill/>
            <a:miter lim="800000"/>
            <a:headEnd/>
            <a:tailEnd/>
          </a:ln>
        </p:spPr>
      </p:pic>
      <p:cxnSp>
        <p:nvCxnSpPr>
          <p:cNvPr id="33" name="直接箭头连接符 32">
            <a:extLst>
              <a:ext uri="{FF2B5EF4-FFF2-40B4-BE49-F238E27FC236}">
                <a16:creationId xmlns:a16="http://schemas.microsoft.com/office/drawing/2014/main" id="{E5F473E3-E9A2-D0A8-74E8-F029BF94EAD8}"/>
              </a:ext>
            </a:extLst>
          </p:cNvPr>
          <p:cNvCxnSpPr>
            <a:cxnSpLocks/>
          </p:cNvCxnSpPr>
          <p:nvPr/>
        </p:nvCxnSpPr>
        <p:spPr bwMode="auto">
          <a:xfrm flipV="1">
            <a:off x="2455114" y="4873750"/>
            <a:ext cx="2757765" cy="364560"/>
          </a:xfrm>
          <a:prstGeom prst="straightConnector1">
            <a:avLst/>
          </a:prstGeom>
          <a:solidFill>
            <a:srgbClr val="FFFFCC"/>
          </a:solidFill>
          <a:ln w="25400" cap="flat" cmpd="sng" algn="ctr">
            <a:solidFill>
              <a:srgbClr val="FF0000"/>
            </a:solidFill>
            <a:prstDash val="solid"/>
            <a:round/>
            <a:headEnd type="none" w="med" len="med"/>
            <a:tailEnd type="arrow"/>
          </a:ln>
          <a:effectLst/>
        </p:spPr>
      </p:cxnSp>
      <p:sp>
        <p:nvSpPr>
          <p:cNvPr id="35" name="TextBox 74">
            <a:extLst>
              <a:ext uri="{FF2B5EF4-FFF2-40B4-BE49-F238E27FC236}">
                <a16:creationId xmlns:a16="http://schemas.microsoft.com/office/drawing/2014/main" id="{66FAE3A0-6D45-66B4-08AE-F0D80B6524CC}"/>
              </a:ext>
            </a:extLst>
          </p:cNvPr>
          <p:cNvSpPr txBox="1"/>
          <p:nvPr/>
        </p:nvSpPr>
        <p:spPr>
          <a:xfrm>
            <a:off x="621611" y="1679342"/>
            <a:ext cx="7900778" cy="2492990"/>
          </a:xfrm>
          <a:prstGeom prst="rect">
            <a:avLst/>
          </a:prstGeom>
          <a:noFill/>
        </p:spPr>
        <p:txBody>
          <a:bodyPr wrap="square" rtlCol="0">
            <a:spAutoFit/>
          </a:bodyPr>
          <a:lstStyle/>
          <a:p>
            <a:pPr marL="0" indent="0">
              <a:lnSpc>
                <a:spcPct val="150000"/>
              </a:lnSpc>
              <a:spcAft>
                <a:spcPts val="600"/>
              </a:spcAft>
              <a:buClr>
                <a:srgbClr val="0F6FC6"/>
              </a:buClr>
              <a:buSzPct val="70000"/>
            </a:pPr>
            <a:r>
              <a:rPr lang="en-US" altLang="zh-CN" sz="2400" b="1" kern="100" dirty="0">
                <a:solidFill>
                  <a:srgbClr val="C00000"/>
                </a:solidFill>
                <a:latin typeface="Times New Roman" panose="02020603050405020304" pitchFamily="18" charset="0"/>
                <a:ea typeface="+mn-ea"/>
                <a:cs typeface="Times New Roman" panose="02020603050405020304" pitchFamily="18" charset="0"/>
              </a:rPr>
              <a:t>FBRM</a:t>
            </a:r>
            <a:r>
              <a:rPr lang="zh-CN" altLang="en-US" sz="2400" b="1" kern="100" dirty="0">
                <a:solidFill>
                  <a:srgbClr val="C00000"/>
                </a:solidFill>
                <a:latin typeface="Times New Roman" panose="02020603050405020304" pitchFamily="18" charset="0"/>
                <a:ea typeface="+mn-ea"/>
                <a:cs typeface="Times New Roman" panose="02020603050405020304" pitchFamily="18" charset="0"/>
              </a:rPr>
              <a:t>（聚焦光束反射测量仪）工作原理</a:t>
            </a:r>
            <a:endParaRPr lang="en-US" altLang="zh-CN" sz="2400" b="1" kern="100" dirty="0">
              <a:solidFill>
                <a:srgbClr val="C00000"/>
              </a:solidFill>
              <a:latin typeface="Times New Roman" panose="02020603050405020304" pitchFamily="18" charset="0"/>
              <a:ea typeface="+mn-ea"/>
              <a:cs typeface="Times New Roman" panose="02020603050405020304" pitchFamily="18" charset="0"/>
            </a:endParaRPr>
          </a:p>
          <a:p>
            <a:pPr marL="285750" indent="-285750" algn="just" fontAlgn="auto">
              <a:spcBef>
                <a:spcPts val="600"/>
              </a:spcBef>
              <a:spcAft>
                <a:spcPts val="0"/>
              </a:spcAft>
              <a:buFont typeface="Arial" panose="020B0604020202020204" pitchFamily="34" charset="0"/>
              <a:buChar char="•"/>
              <a:defRPr/>
            </a:pPr>
            <a:r>
              <a:rPr lang="en-US" altLang="zh-CN" sz="2000" b="1" kern="0" dirty="0">
                <a:latin typeface="Times New Roman" panose="02020603050405020304" pitchFamily="18" charset="0"/>
                <a:ea typeface="+mn-ea"/>
                <a:cs typeface="Times New Roman" panose="02020603050405020304" pitchFamily="18" charset="0"/>
              </a:rPr>
              <a:t>FBRM</a:t>
            </a:r>
            <a:r>
              <a:rPr lang="zh-CN" altLang="en-US" sz="2000" b="1" kern="0" dirty="0">
                <a:latin typeface="Times New Roman" panose="02020603050405020304" pitchFamily="18" charset="0"/>
                <a:ea typeface="+mn-ea"/>
                <a:cs typeface="Times New Roman" panose="02020603050405020304" pitchFamily="18" charset="0"/>
              </a:rPr>
              <a:t>能高度灵敏、精确地测量</a:t>
            </a:r>
            <a:r>
              <a:rPr lang="zh-CN" altLang="en-US" sz="2000" b="1" kern="0" dirty="0">
                <a:solidFill>
                  <a:srgbClr val="C00000"/>
                </a:solidFill>
                <a:latin typeface="Times New Roman" panose="02020603050405020304" pitchFamily="18" charset="0"/>
                <a:ea typeface="+mn-ea"/>
                <a:cs typeface="Times New Roman" panose="02020603050405020304" pitchFamily="18" charset="0"/>
              </a:rPr>
              <a:t>颗粒尺寸</a:t>
            </a:r>
            <a:r>
              <a:rPr lang="zh-CN" altLang="en-US" sz="2000" b="1" kern="0" dirty="0">
                <a:latin typeface="Times New Roman" panose="02020603050405020304" pitchFamily="18" charset="0"/>
                <a:ea typeface="+mn-ea"/>
                <a:cs typeface="Times New Roman" panose="02020603050405020304" pitchFamily="18" charset="0"/>
              </a:rPr>
              <a:t>和</a:t>
            </a:r>
            <a:r>
              <a:rPr lang="zh-CN" altLang="en-US" sz="2000" b="1" kern="0" dirty="0">
                <a:solidFill>
                  <a:srgbClr val="C00000"/>
                </a:solidFill>
                <a:latin typeface="Times New Roman" panose="02020603050405020304" pitchFamily="18" charset="0"/>
                <a:ea typeface="+mn-ea"/>
                <a:cs typeface="Times New Roman" panose="02020603050405020304" pitchFamily="18" charset="0"/>
              </a:rPr>
              <a:t>颗粒数量</a:t>
            </a:r>
            <a:r>
              <a:rPr lang="zh-CN" altLang="en-US" sz="2000" b="1" kern="0" dirty="0">
                <a:latin typeface="Times New Roman" panose="02020603050405020304" pitchFamily="18" charset="0"/>
                <a:ea typeface="+mn-ea"/>
                <a:cs typeface="Times New Roman" panose="02020603050405020304" pitchFamily="18" charset="0"/>
              </a:rPr>
              <a:t>的变化。</a:t>
            </a:r>
            <a:endParaRPr lang="en-US" altLang="zh-CN" sz="2000" b="1" kern="0" dirty="0">
              <a:latin typeface="Times New Roman" panose="02020603050405020304" pitchFamily="18" charset="0"/>
              <a:ea typeface="+mn-ea"/>
              <a:cs typeface="Times New Roman" panose="02020603050405020304" pitchFamily="18" charset="0"/>
            </a:endParaRPr>
          </a:p>
          <a:p>
            <a:pPr marL="285750" indent="-285750" algn="just" fontAlgn="auto">
              <a:spcBef>
                <a:spcPts val="600"/>
              </a:spcBef>
              <a:spcAft>
                <a:spcPts val="0"/>
              </a:spcAft>
              <a:buFont typeface="Arial" panose="020B0604020202020204" pitchFamily="34" charset="0"/>
              <a:buChar char="•"/>
              <a:defRPr/>
            </a:pPr>
            <a:r>
              <a:rPr lang="en-US" altLang="zh-CN" sz="2000" b="1" kern="0" dirty="0">
                <a:latin typeface="Times New Roman" panose="02020603050405020304" pitchFamily="18" charset="0"/>
                <a:ea typeface="+mn-ea"/>
                <a:cs typeface="Times New Roman" panose="02020603050405020304" pitchFamily="18" charset="0"/>
              </a:rPr>
              <a:t>FBRM</a:t>
            </a:r>
            <a:r>
              <a:rPr lang="zh-CN" altLang="en-US" sz="2000" b="1" kern="0" dirty="0">
                <a:latin typeface="Times New Roman" panose="02020603050405020304" pitchFamily="18" charset="0"/>
                <a:ea typeface="+mn-ea"/>
                <a:cs typeface="Times New Roman" panose="02020603050405020304" pitchFamily="18" charset="0"/>
              </a:rPr>
              <a:t>测量温度范围为</a:t>
            </a:r>
            <a:r>
              <a:rPr lang="en-US" altLang="zh-CN" sz="2000" b="1" kern="0" dirty="0">
                <a:latin typeface="Times New Roman" panose="02020603050405020304" pitchFamily="18" charset="0"/>
                <a:ea typeface="+mn-ea"/>
                <a:cs typeface="Times New Roman" panose="02020603050405020304" pitchFamily="18" charset="0"/>
              </a:rPr>
              <a:t>-90-120 ℃</a:t>
            </a:r>
            <a:r>
              <a:rPr lang="zh-CN" altLang="en-US" sz="2000" b="1" kern="0" dirty="0">
                <a:latin typeface="Times New Roman" panose="02020603050405020304" pitchFamily="18" charset="0"/>
                <a:ea typeface="+mn-ea"/>
                <a:cs typeface="Times New Roman" panose="02020603050405020304" pitchFamily="18" charset="0"/>
              </a:rPr>
              <a:t>，颗粒尺寸范围为</a:t>
            </a:r>
            <a:r>
              <a:rPr lang="en-US" altLang="zh-CN" sz="2000" b="1" kern="0" dirty="0">
                <a:latin typeface="Times New Roman" panose="02020603050405020304" pitchFamily="18" charset="0"/>
                <a:ea typeface="+mn-ea"/>
                <a:cs typeface="Times New Roman" panose="02020603050405020304" pitchFamily="18" charset="0"/>
              </a:rPr>
              <a:t>0.5-50 </a:t>
            </a:r>
            <a:r>
              <a:rPr lang="el-GR" altLang="zh-CN" sz="2000" b="1" kern="0" dirty="0">
                <a:latin typeface="Times New Roman" panose="02020603050405020304" pitchFamily="18" charset="0"/>
                <a:ea typeface="+mn-ea"/>
                <a:cs typeface="Times New Roman" panose="02020603050405020304" pitchFamily="18" charset="0"/>
              </a:rPr>
              <a:t>μ</a:t>
            </a:r>
            <a:r>
              <a:rPr lang="en-US" altLang="zh-CN" sz="2000" b="1" kern="0" dirty="0">
                <a:latin typeface="Times New Roman" panose="02020603050405020304" pitchFamily="18" charset="0"/>
                <a:ea typeface="+mn-ea"/>
                <a:cs typeface="Times New Roman" panose="02020603050405020304" pitchFamily="18" charset="0"/>
              </a:rPr>
              <a:t>m</a:t>
            </a:r>
            <a:r>
              <a:rPr lang="zh-CN" altLang="en-US" sz="2000" b="1" kern="0" dirty="0">
                <a:latin typeface="Times New Roman" panose="02020603050405020304" pitchFamily="18" charset="0"/>
                <a:ea typeface="+mn-ea"/>
                <a:cs typeface="Times New Roman" panose="02020603050405020304" pitchFamily="18" charset="0"/>
              </a:rPr>
              <a:t>，颗粒浓度范围为</a:t>
            </a:r>
            <a:r>
              <a:rPr lang="en-US" altLang="zh-CN" sz="2000" b="1" kern="0" dirty="0">
                <a:latin typeface="Times New Roman" panose="02020603050405020304" pitchFamily="18" charset="0"/>
                <a:ea typeface="+mn-ea"/>
                <a:cs typeface="Times New Roman" panose="02020603050405020304" pitchFamily="18" charset="0"/>
              </a:rPr>
              <a:t>0.1%-70%</a:t>
            </a:r>
          </a:p>
          <a:p>
            <a:pPr marL="285750" indent="-285750" algn="just" fontAlgn="auto">
              <a:spcBef>
                <a:spcPts val="600"/>
              </a:spcBef>
              <a:spcAft>
                <a:spcPts val="0"/>
              </a:spcAft>
              <a:buFont typeface="Arial" panose="020B0604020202020204" pitchFamily="34" charset="0"/>
              <a:buChar char="•"/>
              <a:defRPr/>
            </a:pPr>
            <a:r>
              <a:rPr lang="en-US" altLang="zh-CN" sz="2000" b="1" kern="0" dirty="0">
                <a:latin typeface="Times New Roman" panose="02020603050405020304" pitchFamily="18" charset="0"/>
                <a:ea typeface="+mn-ea"/>
                <a:cs typeface="Times New Roman" panose="02020603050405020304" pitchFamily="18" charset="0"/>
              </a:rPr>
              <a:t>FBRM</a:t>
            </a:r>
            <a:r>
              <a:rPr lang="zh-CN" altLang="en-US" sz="2000" b="1" kern="0" dirty="0">
                <a:latin typeface="Times New Roman" panose="02020603050405020304" pitchFamily="18" charset="0"/>
                <a:ea typeface="+mn-ea"/>
                <a:cs typeface="Times New Roman" panose="02020603050405020304" pitchFamily="18" charset="0"/>
              </a:rPr>
              <a:t>是在线直接测量，能动态量化和控制工艺参数对颗粒系统的影响，业界普遍认可</a:t>
            </a:r>
          </a:p>
        </p:txBody>
      </p:sp>
      <p:sp>
        <p:nvSpPr>
          <p:cNvPr id="36" name="Text Box 108">
            <a:extLst>
              <a:ext uri="{FF2B5EF4-FFF2-40B4-BE49-F238E27FC236}">
                <a16:creationId xmlns:a16="http://schemas.microsoft.com/office/drawing/2014/main" id="{965F464E-360F-6E42-86A1-764C0CEB7C42}"/>
              </a:ext>
            </a:extLst>
          </p:cNvPr>
          <p:cNvSpPr txBox="1">
            <a:spLocks noChangeArrowheads="1"/>
          </p:cNvSpPr>
          <p:nvPr/>
        </p:nvSpPr>
        <p:spPr bwMode="gray">
          <a:xfrm>
            <a:off x="2026072" y="4210249"/>
            <a:ext cx="2674937" cy="33813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Constantia" pitchFamily="18" charset="0"/>
                <a:ea typeface="宋体" charset="-122"/>
              </a:defRPr>
            </a:lvl1pPr>
            <a:lvl2pPr marL="742950" indent="-285750" eaLnBrk="0" hangingPunct="0">
              <a:defRPr sz="2400" b="1">
                <a:solidFill>
                  <a:schemeClr val="tx1"/>
                </a:solidFill>
                <a:latin typeface="Constantia" pitchFamily="18" charset="0"/>
                <a:ea typeface="宋体" charset="-122"/>
              </a:defRPr>
            </a:lvl2pPr>
            <a:lvl3pPr marL="1143000" indent="-228600" eaLnBrk="0" hangingPunct="0">
              <a:defRPr sz="2400" b="1">
                <a:solidFill>
                  <a:schemeClr val="tx1"/>
                </a:solidFill>
                <a:latin typeface="Constantia" pitchFamily="18" charset="0"/>
                <a:ea typeface="宋体" charset="-122"/>
              </a:defRPr>
            </a:lvl3pPr>
            <a:lvl4pPr marL="1600200" indent="-228600" eaLnBrk="0" hangingPunct="0">
              <a:defRPr sz="2400" b="1">
                <a:solidFill>
                  <a:schemeClr val="tx1"/>
                </a:solidFill>
                <a:latin typeface="Constantia" pitchFamily="18" charset="0"/>
                <a:ea typeface="宋体" charset="-122"/>
              </a:defRPr>
            </a:lvl4pPr>
            <a:lvl5pPr marL="2057400" indent="-228600" eaLnBrk="0" hangingPunct="0">
              <a:defRPr sz="2400" b="1">
                <a:solidFill>
                  <a:schemeClr val="tx1"/>
                </a:solidFill>
                <a:latin typeface="Constantia" pitchFamily="18" charset="0"/>
                <a:ea typeface="宋体" charset="-122"/>
              </a:defRPr>
            </a:lvl5pPr>
            <a:lvl6pPr marL="2514600" indent="-228600" eaLnBrk="0" fontAlgn="base" hangingPunct="0">
              <a:spcBef>
                <a:spcPct val="0"/>
              </a:spcBef>
              <a:spcAft>
                <a:spcPct val="0"/>
              </a:spcAft>
              <a:defRPr sz="2400" b="1">
                <a:solidFill>
                  <a:schemeClr val="tx1"/>
                </a:solidFill>
                <a:latin typeface="Constantia" pitchFamily="18" charset="0"/>
                <a:ea typeface="宋体" charset="-122"/>
              </a:defRPr>
            </a:lvl6pPr>
            <a:lvl7pPr marL="2971800" indent="-228600" eaLnBrk="0" fontAlgn="base" hangingPunct="0">
              <a:spcBef>
                <a:spcPct val="0"/>
              </a:spcBef>
              <a:spcAft>
                <a:spcPct val="0"/>
              </a:spcAft>
              <a:defRPr sz="2400" b="1">
                <a:solidFill>
                  <a:schemeClr val="tx1"/>
                </a:solidFill>
                <a:latin typeface="Constantia" pitchFamily="18" charset="0"/>
                <a:ea typeface="宋体" charset="-122"/>
              </a:defRPr>
            </a:lvl7pPr>
            <a:lvl8pPr marL="3429000" indent="-228600" eaLnBrk="0" fontAlgn="base" hangingPunct="0">
              <a:spcBef>
                <a:spcPct val="0"/>
              </a:spcBef>
              <a:spcAft>
                <a:spcPct val="0"/>
              </a:spcAft>
              <a:defRPr sz="2400" b="1">
                <a:solidFill>
                  <a:schemeClr val="tx1"/>
                </a:solidFill>
                <a:latin typeface="Constantia" pitchFamily="18" charset="0"/>
                <a:ea typeface="宋体" charset="-122"/>
              </a:defRPr>
            </a:lvl8pPr>
            <a:lvl9pPr marL="3886200" indent="-228600" eaLnBrk="0" fontAlgn="base" hangingPunct="0">
              <a:spcBef>
                <a:spcPct val="0"/>
              </a:spcBef>
              <a:spcAft>
                <a:spcPct val="0"/>
              </a:spcAft>
              <a:defRPr sz="2400" b="1">
                <a:solidFill>
                  <a:schemeClr val="tx1"/>
                </a:solidFill>
                <a:latin typeface="Constantia" pitchFamily="18" charset="0"/>
                <a:ea typeface="宋体" charset="-122"/>
              </a:defRPr>
            </a:lvl9pPr>
          </a:lstStyle>
          <a:p>
            <a:pPr algn="ctr" fontAlgn="base">
              <a:spcBef>
                <a:spcPct val="0"/>
              </a:spcBef>
              <a:spcAft>
                <a:spcPct val="0"/>
              </a:spcAft>
            </a:pPr>
            <a:r>
              <a:rPr lang="en-US" altLang="zh-CN" sz="1600" dirty="0">
                <a:solidFill>
                  <a:prstClr val="black"/>
                </a:solidFill>
                <a:latin typeface="Times New Roman" pitchFamily="18" charset="0"/>
                <a:cs typeface="Times New Roman" pitchFamily="18" charset="0"/>
              </a:rPr>
              <a:t>FBRM</a:t>
            </a:r>
            <a:r>
              <a:rPr lang="en-US" altLang="zh-CN" sz="1600" baseline="30000" dirty="0">
                <a:solidFill>
                  <a:prstClr val="black"/>
                </a:solidFill>
                <a:latin typeface="Times New Roman" pitchFamily="18" charset="0"/>
                <a:cs typeface="Times New Roman" pitchFamily="18" charset="0"/>
              </a:rPr>
              <a:t>®</a:t>
            </a:r>
            <a:r>
              <a:rPr lang="en-US" altLang="zh-CN" sz="1600" dirty="0">
                <a:solidFill>
                  <a:prstClr val="black"/>
                </a:solidFill>
                <a:latin typeface="Times New Roman" pitchFamily="18" charset="0"/>
                <a:cs typeface="Times New Roman" pitchFamily="18" charset="0"/>
              </a:rPr>
              <a:t> </a:t>
            </a:r>
            <a:r>
              <a:rPr lang="zh-CN" altLang="en-US" sz="1600" dirty="0">
                <a:solidFill>
                  <a:prstClr val="black"/>
                </a:solidFill>
                <a:latin typeface="Times New Roman" pitchFamily="18" charset="0"/>
                <a:cs typeface="Times New Roman" pitchFamily="18" charset="0"/>
              </a:rPr>
              <a:t>在线探头的剖视图</a:t>
            </a:r>
          </a:p>
        </p:txBody>
      </p:sp>
    </p:spTree>
    <p:extLst>
      <p:ext uri="{BB962C8B-B14F-4D97-AF65-F5344CB8AC3E}">
        <p14:creationId xmlns:p14="http://schemas.microsoft.com/office/powerpoint/2010/main" val="49413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1. </a:t>
            </a:r>
            <a:r>
              <a:rPr lang="zh-CN" altLang="en-US" sz="4000" dirty="0"/>
              <a:t>溶解度的测量</a:t>
            </a:r>
          </a:p>
        </p:txBody>
      </p:sp>
      <p:sp>
        <p:nvSpPr>
          <p:cNvPr id="5" name="Rectangle 3" descr="Rectangle: Click to edit Master text styles&#10;Second level&#10;Third level&#10;Fourth level&#10;Fifth level"/>
          <p:cNvSpPr txBox="1">
            <a:spLocks noChangeArrowheads="1"/>
          </p:cNvSpPr>
          <p:nvPr/>
        </p:nvSpPr>
        <p:spPr bwMode="auto">
          <a:xfrm>
            <a:off x="386535" y="1935162"/>
            <a:ext cx="837093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r>
              <a:rPr lang="zh-CN" altLang="en-US" sz="3200" b="1" kern="0" dirty="0">
                <a:solidFill>
                  <a:srgbClr val="C00000"/>
                </a:solidFill>
                <a:latin typeface="+mn-lt"/>
                <a:ea typeface="+mn-ea"/>
              </a:rPr>
              <a:t>静态法：</a:t>
            </a:r>
            <a:endParaRPr lang="en-US" altLang="zh-CN" sz="3200" b="1" kern="0" dirty="0">
              <a:solidFill>
                <a:srgbClr val="C00000"/>
              </a:solidFill>
              <a:latin typeface="+mn-lt"/>
              <a:ea typeface="+mn-ea"/>
            </a:endParaRPr>
          </a:p>
          <a:p>
            <a:pPr algn="just" eaLnBrk="0" hangingPunct="0">
              <a:lnSpc>
                <a:spcPct val="125000"/>
              </a:lnSpc>
              <a:spcBef>
                <a:spcPct val="20000"/>
              </a:spcBef>
              <a:buClr>
                <a:schemeClr val="tx2"/>
              </a:buClr>
              <a:buSzPct val="70000"/>
              <a:defRPr/>
            </a:pPr>
            <a:r>
              <a:rPr lang="en-US" altLang="zh-CN" sz="2400" b="1" dirty="0">
                <a:latin typeface="黑体" pitchFamily="49" charset="-122"/>
                <a:ea typeface="黑体" pitchFamily="49" charset="-122"/>
              </a:rPr>
              <a:t>     </a:t>
            </a:r>
            <a:r>
              <a:rPr lang="zh-CN" altLang="zh-CN" sz="2800" b="1" dirty="0">
                <a:latin typeface="黑体" pitchFamily="49" charset="-122"/>
                <a:ea typeface="黑体" pitchFamily="49" charset="-122"/>
              </a:rPr>
              <a:t>又称平衡法、分析法，即在恒定的温度下，在溶剂体系中加入过量的溶质，经过长时间搅拌，制取饱和溶液，然后分析溶液组成并鉴定与液相平衡的固相性质，从而获得相平衡数据。</a:t>
            </a:r>
            <a:endParaRPr lang="en-US" altLang="zh-CN" sz="2800" b="1" dirty="0">
              <a:latin typeface="黑体" pitchFamily="49" charset="-122"/>
              <a:ea typeface="黑体" pitchFamily="49" charset="-122"/>
            </a:endParaRPr>
          </a:p>
          <a:p>
            <a:pPr indent="-342900" algn="just" eaLnBrk="0" hangingPunct="0">
              <a:spcBef>
                <a:spcPct val="20000"/>
              </a:spcBef>
              <a:buClr>
                <a:schemeClr val="tx2"/>
              </a:buClr>
              <a:buSzPct val="70000"/>
              <a:defRPr/>
            </a:pPr>
            <a:endParaRPr lang="en-US" altLang="zh-CN" sz="2400" b="1" dirty="0">
              <a:latin typeface="黑体" pitchFamily="49" charset="-122"/>
              <a:ea typeface="黑体" pitchFamily="49" charset="-122"/>
            </a:endParaRPr>
          </a:p>
          <a:p>
            <a:pPr indent="-342900" algn="just" eaLnBrk="0" hangingPunct="0">
              <a:spcBef>
                <a:spcPct val="20000"/>
              </a:spcBef>
              <a:buClr>
                <a:schemeClr val="tx2"/>
              </a:buClr>
              <a:buSzPct val="70000"/>
              <a:defRPr/>
            </a:pPr>
            <a:r>
              <a:rPr lang="zh-CN" altLang="en-US" sz="3200" b="1" dirty="0">
                <a:solidFill>
                  <a:schemeClr val="accent6"/>
                </a:solidFill>
                <a:latin typeface="黑体" pitchFamily="49" charset="-122"/>
                <a:ea typeface="黑体" pitchFamily="49" charset="-122"/>
              </a:rPr>
              <a:t>首选的方法  溶解速率  确定平衡时间</a:t>
            </a:r>
            <a:endParaRPr lang="en-US" altLang="zh-CN" sz="3200" b="1" dirty="0">
              <a:solidFill>
                <a:schemeClr val="accent6"/>
              </a:solidFill>
              <a:latin typeface="黑体" pitchFamily="49" charset="-122"/>
              <a:ea typeface="黑体" pitchFamily="49" charset="-122"/>
            </a:endParaRPr>
          </a:p>
          <a:p>
            <a:pPr marL="342900" indent="-342900" algn="just" eaLnBrk="0" hangingPunct="0">
              <a:spcBef>
                <a:spcPct val="20000"/>
              </a:spcBef>
              <a:buClr>
                <a:schemeClr val="tx2"/>
              </a:buClr>
              <a:buSzPct val="70000"/>
              <a:defRPr/>
            </a:pPr>
            <a:endParaRPr lang="en-US" altLang="zh-CN" sz="2400" b="1" dirty="0"/>
          </a:p>
          <a:p>
            <a:pPr marL="457200" indent="-457200" algn="just" eaLnBrk="0" hangingPunct="0">
              <a:spcBef>
                <a:spcPct val="20000"/>
              </a:spcBef>
              <a:buClr>
                <a:schemeClr val="tx2"/>
              </a:buClr>
              <a:buSzPct val="70000"/>
              <a:defRPr/>
            </a:pPr>
            <a:endParaRPr lang="en-US" altLang="zh-CN" sz="2400" b="1" dirty="0"/>
          </a:p>
          <a:p>
            <a:pPr marL="457200" indent="-457200" algn="just" eaLnBrk="0" hangingPunct="0">
              <a:spcBef>
                <a:spcPct val="20000"/>
              </a:spcBef>
              <a:buClr>
                <a:schemeClr val="tx2"/>
              </a:buClr>
              <a:buSzPct val="70000"/>
              <a:buAutoNum type="arabicParenBoth"/>
              <a:defRPr/>
            </a:pPr>
            <a:endParaRPr lang="zh-CN" altLang="zh-CN" sz="2400" b="1" dirty="0"/>
          </a:p>
          <a:p>
            <a:pPr marL="342900" indent="-342900" algn="just" eaLnBrk="0" hangingPunct="0">
              <a:spcBef>
                <a:spcPct val="20000"/>
              </a:spcBef>
              <a:buClr>
                <a:schemeClr val="tx2"/>
              </a:buClr>
              <a:buSzPct val="70000"/>
              <a:defRPr/>
            </a:pPr>
            <a:endParaRPr lang="zh-CN" altLang="en-US" sz="2400" b="1"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409" y="1622772"/>
            <a:ext cx="34671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409" y="1622772"/>
            <a:ext cx="34671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
          <p:cNvGrpSpPr>
            <a:grpSpLocks/>
          </p:cNvGrpSpPr>
          <p:nvPr/>
        </p:nvGrpSpPr>
        <p:grpSpPr bwMode="auto">
          <a:xfrm>
            <a:off x="1032321" y="2702272"/>
            <a:ext cx="1735138" cy="700087"/>
            <a:chOff x="748" y="1647"/>
            <a:chExt cx="866" cy="441"/>
          </a:xfrm>
        </p:grpSpPr>
        <p:sp>
          <p:nvSpPr>
            <p:cNvPr id="8" name="Rectangle 12"/>
            <p:cNvSpPr>
              <a:spLocks noChangeArrowheads="1"/>
            </p:cNvSpPr>
            <p:nvPr/>
          </p:nvSpPr>
          <p:spPr bwMode="gray">
            <a:xfrm>
              <a:off x="748" y="1647"/>
              <a:ext cx="8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72000" bIns="0">
              <a:spAutoFit/>
            </a:bodyPr>
            <a:lstStyle/>
            <a:p>
              <a:pPr marL="0" marR="0" lvl="0" indent="0" algn="l" defTabSz="914400" eaLnBrk="0" fontAlgn="auto" latinLnBrk="0" hangingPunct="0">
                <a:lnSpc>
                  <a:spcPct val="100000"/>
                </a:lnSpc>
                <a:spcBef>
                  <a:spcPct val="50000"/>
                </a:spcBef>
                <a:spcAft>
                  <a:spcPts val="0"/>
                </a:spcAft>
                <a:buClrTx/>
                <a:buSzTx/>
                <a:buFontTx/>
                <a:buNone/>
                <a:tabLst/>
                <a:defRPr/>
              </a:pPr>
              <a:r>
                <a:rPr kumimoji="0" lang="zh-CN" altLang="en-US" sz="1600" b="1" i="0" u="none" strike="noStrike" kern="0" cap="none" spc="0" normalizeH="0" baseline="0" noProof="0">
                  <a:ln>
                    <a:noFill/>
                  </a:ln>
                  <a:solidFill>
                    <a:srgbClr val="FFFFFF"/>
                  </a:solidFill>
                  <a:effectLst/>
                  <a:uLnTx/>
                  <a:uFillTx/>
                  <a:latin typeface="华文细黑" panose="02010600040101010101" pitchFamily="2" charset="-122"/>
                </a:rPr>
                <a:t>聚焦光束经过路线</a:t>
              </a:r>
            </a:p>
          </p:txBody>
        </p:sp>
        <p:sp>
          <p:nvSpPr>
            <p:cNvPr id="9" name="Line 13"/>
            <p:cNvSpPr>
              <a:spLocks noChangeShapeType="1"/>
            </p:cNvSpPr>
            <p:nvPr/>
          </p:nvSpPr>
          <p:spPr bwMode="gray">
            <a:xfrm>
              <a:off x="1139" y="1828"/>
              <a:ext cx="0" cy="260"/>
            </a:xfrm>
            <a:prstGeom prst="line">
              <a:avLst/>
            </a:prstGeom>
            <a:noFill/>
            <a:ln w="28575">
              <a:solidFill>
                <a:sysClr val="window" lastClr="FFFFFF"/>
              </a:solidFill>
              <a:round/>
              <a:headEnd/>
              <a:tailEnd type="triangle" w="med" len="med"/>
            </a:ln>
            <a:extLst>
              <a:ext uri="{909E8E84-426E-40DD-AFC4-6F175D3DCCD1}">
                <a14:hiddenFill xmlns:a14="http://schemas.microsoft.com/office/drawing/2010/main">
                  <a:noFill/>
                </a14:hiddenFill>
              </a:ext>
            </a:extLst>
          </p:spPr>
          <p:txBody>
            <a:bodyPr wrap="none" lIns="0" tIns="0" rIns="72000" bIns="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black"/>
                </a:solidFill>
                <a:effectLst/>
                <a:uLnTx/>
                <a:uFillTx/>
                <a:latin typeface="Constantia"/>
                <a:ea typeface="宋体"/>
              </a:endParaRPr>
            </a:p>
          </p:txBody>
        </p:sp>
      </p:grpSp>
      <p:sp>
        <p:nvSpPr>
          <p:cNvPr id="10" name="Rectangle 14"/>
          <p:cNvSpPr>
            <a:spLocks noChangeArrowheads="1"/>
          </p:cNvSpPr>
          <p:nvPr/>
        </p:nvSpPr>
        <p:spPr bwMode="gray">
          <a:xfrm>
            <a:off x="786259" y="1745009"/>
            <a:ext cx="96202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72000" bIns="0">
            <a:spAutoFit/>
          </a:bodyPr>
          <a:lstStyle/>
          <a:p>
            <a:pPr algn="l" eaLnBrk="0" hangingPunct="0">
              <a:lnSpc>
                <a:spcPct val="90000"/>
              </a:lnSpc>
              <a:spcBef>
                <a:spcPct val="50000"/>
              </a:spcBef>
            </a:pPr>
            <a:r>
              <a:rPr lang="zh-CN" altLang="en-US" sz="1600" b="1">
                <a:solidFill>
                  <a:srgbClr val="FFFFFF"/>
                </a:solidFill>
                <a:latin typeface="华文细黑" panose="02010600040101010101" pitchFamily="2" charset="-122"/>
              </a:rPr>
              <a:t>放大视图</a:t>
            </a:r>
          </a:p>
        </p:txBody>
      </p:sp>
      <p:sp>
        <p:nvSpPr>
          <p:cNvPr id="11" name="Rectangle 12"/>
          <p:cNvSpPr txBox="1">
            <a:spLocks noChangeArrowheads="1"/>
          </p:cNvSpPr>
          <p:nvPr/>
        </p:nvSpPr>
        <p:spPr bwMode="auto">
          <a:xfrm>
            <a:off x="212306" y="5999509"/>
            <a:ext cx="4498081" cy="7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Constantia" pitchFamily="18" charset="0"/>
                <a:ea typeface="宋体" charset="-122"/>
              </a:defRPr>
            </a:lvl1pPr>
            <a:lvl2pPr marL="742950" indent="-285750" eaLnBrk="0" hangingPunct="0">
              <a:defRPr sz="2400" b="1">
                <a:solidFill>
                  <a:schemeClr val="tx1"/>
                </a:solidFill>
                <a:latin typeface="Constantia" pitchFamily="18" charset="0"/>
                <a:ea typeface="宋体" charset="-122"/>
              </a:defRPr>
            </a:lvl2pPr>
            <a:lvl3pPr marL="1143000" indent="-228600" eaLnBrk="0" hangingPunct="0">
              <a:defRPr sz="2400" b="1">
                <a:solidFill>
                  <a:schemeClr val="tx1"/>
                </a:solidFill>
                <a:latin typeface="Constantia" pitchFamily="18" charset="0"/>
                <a:ea typeface="宋体" charset="-122"/>
              </a:defRPr>
            </a:lvl3pPr>
            <a:lvl4pPr marL="1600200" indent="-228600" eaLnBrk="0" hangingPunct="0">
              <a:defRPr sz="2400" b="1">
                <a:solidFill>
                  <a:schemeClr val="tx1"/>
                </a:solidFill>
                <a:latin typeface="Constantia" pitchFamily="18" charset="0"/>
                <a:ea typeface="宋体" charset="-122"/>
              </a:defRPr>
            </a:lvl4pPr>
            <a:lvl5pPr marL="2057400" indent="-228600" eaLnBrk="0" hangingPunct="0">
              <a:defRPr sz="2400" b="1">
                <a:solidFill>
                  <a:schemeClr val="tx1"/>
                </a:solidFill>
                <a:latin typeface="Constantia" pitchFamily="18" charset="0"/>
                <a:ea typeface="宋体" charset="-122"/>
              </a:defRPr>
            </a:lvl5pPr>
            <a:lvl6pPr marL="2514600" indent="-228600" eaLnBrk="0" fontAlgn="base" hangingPunct="0">
              <a:spcBef>
                <a:spcPct val="0"/>
              </a:spcBef>
              <a:spcAft>
                <a:spcPct val="0"/>
              </a:spcAft>
              <a:defRPr sz="2400" b="1">
                <a:solidFill>
                  <a:schemeClr val="tx1"/>
                </a:solidFill>
                <a:latin typeface="Constantia" pitchFamily="18" charset="0"/>
                <a:ea typeface="宋体" charset="-122"/>
              </a:defRPr>
            </a:lvl6pPr>
            <a:lvl7pPr marL="2971800" indent="-228600" eaLnBrk="0" fontAlgn="base" hangingPunct="0">
              <a:spcBef>
                <a:spcPct val="0"/>
              </a:spcBef>
              <a:spcAft>
                <a:spcPct val="0"/>
              </a:spcAft>
              <a:defRPr sz="2400" b="1">
                <a:solidFill>
                  <a:schemeClr val="tx1"/>
                </a:solidFill>
                <a:latin typeface="Constantia" pitchFamily="18" charset="0"/>
                <a:ea typeface="宋体" charset="-122"/>
              </a:defRPr>
            </a:lvl7pPr>
            <a:lvl8pPr marL="3429000" indent="-228600" eaLnBrk="0" fontAlgn="base" hangingPunct="0">
              <a:spcBef>
                <a:spcPct val="0"/>
              </a:spcBef>
              <a:spcAft>
                <a:spcPct val="0"/>
              </a:spcAft>
              <a:defRPr sz="2400" b="1">
                <a:solidFill>
                  <a:schemeClr val="tx1"/>
                </a:solidFill>
                <a:latin typeface="Constantia" pitchFamily="18" charset="0"/>
                <a:ea typeface="宋体" charset="-122"/>
              </a:defRPr>
            </a:lvl8pPr>
            <a:lvl9pPr marL="3886200" indent="-228600" eaLnBrk="0" fontAlgn="base" hangingPunct="0">
              <a:spcBef>
                <a:spcPct val="0"/>
              </a:spcBef>
              <a:spcAft>
                <a:spcPct val="0"/>
              </a:spcAft>
              <a:defRPr sz="2400" b="1">
                <a:solidFill>
                  <a:schemeClr val="tx1"/>
                </a:solidFill>
                <a:latin typeface="Constantia" pitchFamily="18" charset="0"/>
                <a:ea typeface="宋体" charset="-122"/>
              </a:defRPr>
            </a:lvl9pPr>
          </a:lstStyle>
          <a:p>
            <a:pPr marL="0" marR="0" lvl="0" indent="0" algn="l" defTabSz="914400" eaLnBrk="1" fontAlgn="auto" latinLnBrk="0" hangingPunct="1">
              <a:spcBef>
                <a:spcPts val="600"/>
              </a:spcBef>
              <a:spcAft>
                <a:spcPts val="0"/>
              </a:spcAft>
              <a:buClr>
                <a:srgbClr val="0F6FC6"/>
              </a:buClr>
              <a:buSzPct val="70000"/>
              <a:buFont typeface="Wingdings" pitchFamily="2" charset="2"/>
              <a:buNone/>
              <a:tabLst/>
              <a:defRPr/>
            </a:pPr>
            <a:r>
              <a:rPr kumimoji="0" lang="en-US" altLang="zh-CN" sz="1600" i="0" u="none" strike="noStrike" kern="0" cap="none" spc="0" normalizeH="0" baseline="0" noProof="0" dirty="0">
                <a:ln>
                  <a:noFill/>
                </a:ln>
                <a:solidFill>
                  <a:srgbClr val="0066FF"/>
                </a:solidFill>
                <a:effectLst/>
                <a:uLnTx/>
                <a:uFillTx/>
                <a:latin typeface="Times New Roman" panose="02020603050405020304" pitchFamily="18" charset="0"/>
                <a:ea typeface="+mn-ea"/>
                <a:cs typeface="Times New Roman" panose="02020603050405020304" pitchFamily="18" charset="0"/>
              </a:rPr>
              <a:t> </a:t>
            </a:r>
            <a:r>
              <a:rPr kumimoji="0" lang="en-US" altLang="zh-CN" sz="160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FBRM</a:t>
            </a:r>
            <a:r>
              <a:rPr kumimoji="0" lang="zh-CN" altLang="en-US" sz="160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测量的距离称为</a:t>
            </a:r>
            <a:r>
              <a:rPr kumimoji="0" lang="zh-CN" altLang="en-US" sz="1600" i="0"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弦长</a:t>
            </a:r>
            <a:r>
              <a:rPr kumimoji="0" lang="zh-CN" altLang="en-US" sz="1600" i="0" strike="noStrike" kern="0" cap="none" spc="0" normalizeH="0" baseline="0" noProof="0" dirty="0">
                <a:ln>
                  <a:noFill/>
                </a:ln>
                <a:solidFill>
                  <a:srgbClr val="0066FF"/>
                </a:solidFill>
                <a:effectLst/>
                <a:uLnTx/>
                <a:uFillTx/>
                <a:latin typeface="Times New Roman" panose="02020603050405020304" pitchFamily="18" charset="0"/>
                <a:ea typeface="+mn-ea"/>
                <a:cs typeface="Times New Roman" panose="02020603050405020304" pitchFamily="18" charset="0"/>
              </a:rPr>
              <a:t> </a:t>
            </a:r>
            <a:r>
              <a:rPr lang="en-US" altLang="zh-CN" sz="1600" kern="0" noProof="0" dirty="0">
                <a:latin typeface="Times New Roman" panose="02020603050405020304" pitchFamily="18" charset="0"/>
                <a:ea typeface="+mn-ea"/>
                <a:cs typeface="Times New Roman" panose="02020603050405020304" pitchFamily="18" charset="0"/>
              </a:rPr>
              <a:t>:</a:t>
            </a:r>
            <a:r>
              <a:rPr kumimoji="0" lang="zh-CN" altLang="en-US" sz="160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一个颗粒或颗粒组合（聚结）</a:t>
            </a:r>
            <a:r>
              <a:rPr kumimoji="0" lang="en-US" altLang="zh-CN" sz="160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zh-CN" altLang="en-US" sz="160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边缘任意两点之间的直线距离。</a:t>
            </a:r>
            <a:endParaRPr kumimoji="0" lang="en-US" altLang="zh-CN" sz="160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2"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3744" y="1268760"/>
            <a:ext cx="3003997" cy="28444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右箭头 12"/>
          <p:cNvSpPr/>
          <p:nvPr/>
        </p:nvSpPr>
        <p:spPr bwMode="auto">
          <a:xfrm>
            <a:off x="4201615" y="3561903"/>
            <a:ext cx="996306" cy="299145"/>
          </a:xfrm>
          <a:prstGeom prst="rightArrow">
            <a:avLst/>
          </a:prstGeom>
          <a:solidFill>
            <a:schemeClr val="accent6">
              <a:lumMod val="60000"/>
              <a:lumOff val="40000"/>
            </a:schemeClr>
          </a:solidFill>
          <a:ln w="25400" cap="flat" cmpd="sng" algn="ctr">
            <a:solidFill>
              <a:schemeClr val="accent6">
                <a:lumMod val="60000"/>
                <a:lumOff val="4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华文细黑" pitchFamily="2" charset="-122"/>
            </a:endParaRPr>
          </a:p>
        </p:txBody>
      </p:sp>
      <p:pic>
        <p:nvPicPr>
          <p:cNvPr id="14" name="Picture 2" descr="1-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7075" y="4284095"/>
            <a:ext cx="3240000" cy="250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gray">
          <a:xfrm>
            <a:off x="7227295" y="1545754"/>
            <a:ext cx="96202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72000" bIns="0">
            <a:spAutoFit/>
          </a:bodyPr>
          <a:lstStyle/>
          <a:p>
            <a:pPr algn="l" eaLnBrk="0" hangingPunct="0">
              <a:lnSpc>
                <a:spcPct val="90000"/>
              </a:lnSpc>
              <a:spcBef>
                <a:spcPct val="50000"/>
              </a:spcBef>
            </a:pPr>
            <a:r>
              <a:rPr lang="zh-CN" altLang="en-US" sz="1600" b="1" dirty="0">
                <a:latin typeface="华文细黑" panose="02010600040101010101" pitchFamily="2" charset="-122"/>
              </a:rPr>
              <a:t>弦长分布</a:t>
            </a:r>
          </a:p>
        </p:txBody>
      </p:sp>
      <p:sp>
        <p:nvSpPr>
          <p:cNvPr id="16" name="Rectangle 14"/>
          <p:cNvSpPr>
            <a:spLocks noChangeArrowheads="1"/>
          </p:cNvSpPr>
          <p:nvPr/>
        </p:nvSpPr>
        <p:spPr bwMode="gray">
          <a:xfrm>
            <a:off x="6625310" y="4286870"/>
            <a:ext cx="96202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72000" bIns="0">
            <a:spAutoFit/>
          </a:bodyPr>
          <a:lstStyle/>
          <a:p>
            <a:pPr algn="l" eaLnBrk="0" hangingPunct="0">
              <a:lnSpc>
                <a:spcPct val="90000"/>
              </a:lnSpc>
              <a:spcBef>
                <a:spcPct val="50000"/>
              </a:spcBef>
            </a:pPr>
            <a:r>
              <a:rPr lang="zh-CN" altLang="en-US" sz="1600" b="1" dirty="0">
                <a:latin typeface="华文细黑" panose="02010600040101010101" pitchFamily="2" charset="-122"/>
              </a:rPr>
              <a:t>颗粒数目</a:t>
            </a:r>
          </a:p>
        </p:txBody>
      </p:sp>
      <p:sp>
        <p:nvSpPr>
          <p:cNvPr id="18" name="标题 1"/>
          <p:cNvSpPr>
            <a:spLocks noGrp="1"/>
          </p:cNvSpPr>
          <p:nvPr>
            <p:ph type="title"/>
          </p:nvPr>
        </p:nvSpPr>
        <p:spPr>
          <a:xfrm>
            <a:off x="1835150" y="274638"/>
            <a:ext cx="6851650" cy="1143000"/>
          </a:xfrm>
        </p:spPr>
        <p:txBody>
          <a:bodyPr/>
          <a:lstStyle/>
          <a:p>
            <a:r>
              <a:rPr lang="en-US" altLang="zh-CN" sz="4000" dirty="0"/>
              <a:t>3. </a:t>
            </a:r>
            <a:r>
              <a:rPr lang="zh-CN" altLang="en-US" sz="4000" dirty="0"/>
              <a:t>超溶解度的测量</a:t>
            </a:r>
          </a:p>
        </p:txBody>
      </p:sp>
    </p:spTree>
    <p:extLst>
      <p:ext uri="{BB962C8B-B14F-4D97-AF65-F5344CB8AC3E}">
        <p14:creationId xmlns:p14="http://schemas.microsoft.com/office/powerpoint/2010/main" val="8379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1027"/>
          <p:cNvSpPr>
            <a:spLocks noGrp="1" noChangeArrowheads="1"/>
          </p:cNvSpPr>
          <p:nvPr>
            <p:ph type="body" idx="1"/>
          </p:nvPr>
        </p:nvSpPr>
        <p:spPr>
          <a:xfrm>
            <a:off x="477554" y="1763197"/>
            <a:ext cx="8229600" cy="5029200"/>
          </a:xfrm>
        </p:spPr>
        <p:txBody>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pPr>
              <a:buFont typeface="Wingdings" pitchFamily="2" charset="2"/>
              <a:buNone/>
            </a:pPr>
            <a:endParaRPr lang="en-US" altLang="zh-CN" sz="2400" b="1" dirty="0"/>
          </a:p>
          <a:p>
            <a:pPr algn="ctr">
              <a:buFont typeface="Wingdings" pitchFamily="2" charset="2"/>
              <a:buNone/>
            </a:pPr>
            <a:r>
              <a:rPr lang="en-US" altLang="zh-CN" sz="2000" b="1" dirty="0"/>
              <a:t>FBRM</a:t>
            </a:r>
            <a:r>
              <a:rPr lang="zh-CN" altLang="en-US" sz="2000" b="1" dirty="0"/>
              <a:t>在线监测不同时间粒度分布变化图</a:t>
            </a:r>
            <a:r>
              <a:rPr lang="zh-CN" altLang="en-US" sz="2400" dirty="0"/>
              <a:t> </a:t>
            </a:r>
          </a:p>
        </p:txBody>
      </p:sp>
      <p:pic>
        <p:nvPicPr>
          <p:cNvPr id="129028" name="Picture 1028" descr="syz_1"/>
          <p:cNvPicPr>
            <a:picLocks noChangeAspect="1" noChangeArrowheads="1"/>
          </p:cNvPicPr>
          <p:nvPr/>
        </p:nvPicPr>
        <p:blipFill>
          <a:blip r:embed="rId2" cstate="print">
            <a:lum bright="24000"/>
          </a:blip>
          <a:srcRect r="12152"/>
          <a:stretch>
            <a:fillRect/>
          </a:stretch>
        </p:blipFill>
        <p:spPr bwMode="auto">
          <a:xfrm>
            <a:off x="971550" y="1763197"/>
            <a:ext cx="7200900" cy="4456113"/>
          </a:xfrm>
          <a:prstGeom prst="rect">
            <a:avLst/>
          </a:prstGeom>
          <a:noFill/>
          <a:ln w="9525">
            <a:noFill/>
            <a:miter lim="800000"/>
            <a:headEnd/>
            <a:tailEnd/>
          </a:ln>
          <a:effectLst/>
        </p:spPr>
      </p:pic>
      <p:sp>
        <p:nvSpPr>
          <p:cNvPr id="2" name="标题 1">
            <a:extLst>
              <a:ext uri="{FF2B5EF4-FFF2-40B4-BE49-F238E27FC236}">
                <a16:creationId xmlns:a16="http://schemas.microsoft.com/office/drawing/2014/main" id="{FB1DC12F-88ED-91AB-0E3E-230BD0440244}"/>
              </a:ext>
            </a:extLst>
          </p:cNvPr>
          <p:cNvSpPr>
            <a:spLocks noGrp="1"/>
          </p:cNvSpPr>
          <p:nvPr>
            <p:ph type="title"/>
          </p:nvPr>
        </p:nvSpPr>
        <p:spPr>
          <a:xfrm>
            <a:off x="1835150" y="274638"/>
            <a:ext cx="6851650" cy="1143000"/>
          </a:xfrm>
        </p:spPr>
        <p:txBody>
          <a:bodyPr/>
          <a:lstStyle/>
          <a:p>
            <a:r>
              <a:rPr lang="en-US" altLang="zh-CN" sz="4000" dirty="0"/>
              <a:t>3. </a:t>
            </a:r>
            <a:r>
              <a:rPr lang="zh-CN" altLang="en-US" sz="4000" dirty="0"/>
              <a:t>超溶解度的测量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1027"/>
          <p:cNvSpPr>
            <a:spLocks noGrp="1" noChangeArrowheads="1"/>
          </p:cNvSpPr>
          <p:nvPr>
            <p:ph type="body" idx="1"/>
          </p:nvPr>
        </p:nvSpPr>
        <p:spPr>
          <a:xfrm>
            <a:off x="457200" y="1133745"/>
            <a:ext cx="8229600" cy="5310383"/>
          </a:xfrm>
        </p:spPr>
        <p:txBody>
          <a:bodyPr/>
          <a:lstStyle/>
          <a:p>
            <a:pPr>
              <a:lnSpc>
                <a:spcPct val="90000"/>
              </a:lnSpc>
            </a:pPr>
            <a:endParaRPr lang="en-US" altLang="zh-CN" dirty="0"/>
          </a:p>
          <a:p>
            <a:pPr>
              <a:lnSpc>
                <a:spcPct val="90000"/>
              </a:lnSpc>
            </a:pPr>
            <a:endParaRPr lang="en-US" altLang="zh-CN" dirty="0"/>
          </a:p>
          <a:p>
            <a:pPr>
              <a:lnSpc>
                <a:spcPct val="90000"/>
              </a:lnSpc>
            </a:pPr>
            <a:endParaRPr lang="en-US" altLang="zh-CN" dirty="0"/>
          </a:p>
          <a:p>
            <a:pPr>
              <a:lnSpc>
                <a:spcPct val="90000"/>
              </a:lnSpc>
            </a:pPr>
            <a:endParaRPr lang="en-US" altLang="zh-CN" dirty="0"/>
          </a:p>
          <a:p>
            <a:pPr>
              <a:lnSpc>
                <a:spcPct val="90000"/>
              </a:lnSpc>
            </a:pPr>
            <a:endParaRPr lang="en-US" altLang="zh-CN" dirty="0"/>
          </a:p>
          <a:p>
            <a:pPr>
              <a:lnSpc>
                <a:spcPct val="90000"/>
              </a:lnSpc>
            </a:pPr>
            <a:endParaRPr lang="en-US" altLang="zh-CN" dirty="0"/>
          </a:p>
          <a:p>
            <a:pPr>
              <a:lnSpc>
                <a:spcPct val="90000"/>
              </a:lnSpc>
            </a:pPr>
            <a:endParaRPr lang="en-US" altLang="zh-CN" dirty="0"/>
          </a:p>
          <a:p>
            <a:pPr marL="0" indent="0">
              <a:lnSpc>
                <a:spcPct val="90000"/>
              </a:lnSpc>
              <a:buNone/>
            </a:pPr>
            <a:endParaRPr lang="en-US" altLang="zh-CN" sz="2000" dirty="0"/>
          </a:p>
          <a:p>
            <a:pPr marL="0" indent="0" algn="ctr">
              <a:lnSpc>
                <a:spcPct val="90000"/>
              </a:lnSpc>
              <a:buNone/>
            </a:pPr>
            <a:endParaRPr lang="en-US" altLang="zh-CN" sz="2000" dirty="0"/>
          </a:p>
          <a:p>
            <a:pPr marL="0" indent="0" algn="ctr">
              <a:lnSpc>
                <a:spcPct val="90000"/>
              </a:lnSpc>
              <a:buNone/>
            </a:pPr>
            <a:r>
              <a:rPr lang="en-US" altLang="zh-CN" sz="2000" dirty="0"/>
              <a:t>FBRM</a:t>
            </a:r>
            <a:r>
              <a:rPr lang="zh-CN" altLang="en-US" sz="2000" dirty="0"/>
              <a:t>在线监测不同时间下不同粒度颗粒数目变化图 </a:t>
            </a:r>
            <a:endParaRPr lang="en-US" altLang="zh-CN" sz="2000" dirty="0"/>
          </a:p>
          <a:p>
            <a:pPr>
              <a:lnSpc>
                <a:spcPct val="90000"/>
              </a:lnSpc>
            </a:pPr>
            <a:endParaRPr lang="en-US" altLang="zh-CN" dirty="0"/>
          </a:p>
          <a:p>
            <a:pPr algn="ctr">
              <a:lnSpc>
                <a:spcPct val="90000"/>
              </a:lnSpc>
              <a:buFont typeface="Wingdings" pitchFamily="2" charset="2"/>
              <a:buNone/>
            </a:pPr>
            <a:r>
              <a:rPr lang="zh-CN" altLang="en-US" dirty="0"/>
              <a:t> </a:t>
            </a:r>
          </a:p>
        </p:txBody>
      </p:sp>
      <p:pic>
        <p:nvPicPr>
          <p:cNvPr id="130053" name="Picture 1029"/>
          <p:cNvPicPr>
            <a:picLocks noChangeAspect="1" noChangeArrowheads="1"/>
          </p:cNvPicPr>
          <p:nvPr/>
        </p:nvPicPr>
        <p:blipFill>
          <a:blip r:embed="rId2" cstate="print"/>
          <a:srcRect r="1500"/>
          <a:stretch>
            <a:fillRect/>
          </a:stretch>
        </p:blipFill>
        <p:spPr bwMode="auto">
          <a:xfrm>
            <a:off x="1007268" y="1721643"/>
            <a:ext cx="7129463" cy="4567238"/>
          </a:xfrm>
          <a:prstGeom prst="rect">
            <a:avLst/>
          </a:prstGeom>
          <a:solidFill>
            <a:schemeClr val="accent1"/>
          </a:solidFill>
          <a:ln w="9525">
            <a:noFill/>
            <a:miter lim="800000"/>
            <a:headEnd/>
            <a:tailEnd/>
          </a:ln>
          <a:effectLst/>
        </p:spPr>
      </p:pic>
      <p:sp>
        <p:nvSpPr>
          <p:cNvPr id="2" name="标题 1">
            <a:extLst>
              <a:ext uri="{FF2B5EF4-FFF2-40B4-BE49-F238E27FC236}">
                <a16:creationId xmlns:a16="http://schemas.microsoft.com/office/drawing/2014/main" id="{7DC0E50B-89D6-D26B-9EBA-34BE5767F662}"/>
              </a:ext>
            </a:extLst>
          </p:cNvPr>
          <p:cNvSpPr>
            <a:spLocks noGrp="1"/>
          </p:cNvSpPr>
          <p:nvPr>
            <p:ph type="title"/>
          </p:nvPr>
        </p:nvSpPr>
        <p:spPr>
          <a:xfrm>
            <a:off x="1835150" y="274638"/>
            <a:ext cx="6851650" cy="1143000"/>
          </a:xfrm>
        </p:spPr>
        <p:txBody>
          <a:bodyPr/>
          <a:lstStyle/>
          <a:p>
            <a:r>
              <a:rPr lang="en-US" altLang="zh-CN" sz="4000" dirty="0"/>
              <a:t>3. </a:t>
            </a:r>
            <a:r>
              <a:rPr lang="zh-CN" altLang="en-US" sz="4000" dirty="0"/>
              <a:t>超溶解度的测量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386535" y="1898830"/>
            <a:ext cx="4461478" cy="461665"/>
          </a:xfrm>
          <a:prstGeom prst="rect">
            <a:avLst/>
          </a:prstGeom>
          <a:noFill/>
        </p:spPr>
        <p:txBody>
          <a:bodyPr wrap="none" rtlCol="0">
            <a:spAutoFit/>
          </a:bodyPr>
          <a:lstStyle/>
          <a:p>
            <a:pPr marL="285750" indent="-285750">
              <a:buFont typeface="Wingdings" panose="05000000000000000000" pitchFamily="2" charset="2"/>
              <a:buChar char="Ø"/>
            </a:pPr>
            <a:r>
              <a:rPr lang="zh-CN" altLang="zh-CN" sz="2400" b="1" dirty="0"/>
              <a:t>变温法测定</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endParaRPr lang="zh-CN" altLang="en-US" sz="2400" dirty="0"/>
          </a:p>
        </p:txBody>
      </p:sp>
      <p:sp>
        <p:nvSpPr>
          <p:cNvPr id="98305" name="Rectangle 1"/>
          <p:cNvSpPr>
            <a:spLocks noChangeArrowheads="1"/>
          </p:cNvSpPr>
          <p:nvPr/>
        </p:nvSpPr>
        <p:spPr bwMode="auto">
          <a:xfrm>
            <a:off x="307975" y="5788821"/>
            <a:ext cx="355477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Arial" pitchFamily="34" charset="0"/>
                <a:ea typeface="宋体" pitchFamily="2" charset="-122"/>
                <a:cs typeface="宋体" pitchFamily="2" charset="-122"/>
              </a:rPr>
              <a:t>超声浓度计测定设备示意图</a:t>
            </a:r>
          </a:p>
        </p:txBody>
      </p:sp>
      <p:pic>
        <p:nvPicPr>
          <p:cNvPr id="129026" name="Picture 2">
            <a:extLst>
              <a:ext uri="{FF2B5EF4-FFF2-40B4-BE49-F238E27FC236}">
                <a16:creationId xmlns:a16="http://schemas.microsoft.com/office/drawing/2014/main" id="{06AEB711-D125-4B44-0330-A0E9336039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575" y="3291533"/>
            <a:ext cx="3554771" cy="203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
            <a:extLst>
              <a:ext uri="{FF2B5EF4-FFF2-40B4-BE49-F238E27FC236}">
                <a16:creationId xmlns:a16="http://schemas.microsoft.com/office/drawing/2014/main" id="{5FE9218D-320E-79E7-4561-5F1C15CB24D1}"/>
              </a:ext>
            </a:extLst>
          </p:cNvPr>
          <p:cNvSpPr>
            <a:spLocks noChangeArrowheads="1"/>
          </p:cNvSpPr>
          <p:nvPr/>
        </p:nvSpPr>
        <p:spPr bwMode="auto">
          <a:xfrm>
            <a:off x="4638731" y="5788821"/>
            <a:ext cx="355477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Arial" pitchFamily="34" charset="0"/>
                <a:ea typeface="宋体" pitchFamily="2" charset="-122"/>
                <a:cs typeface="宋体" pitchFamily="2" charset="-122"/>
              </a:rPr>
              <a:t>超声浓度计测定成核温度及时刻</a:t>
            </a:r>
          </a:p>
        </p:txBody>
      </p:sp>
      <p:sp>
        <p:nvSpPr>
          <p:cNvPr id="9" name="标题 1">
            <a:extLst>
              <a:ext uri="{FF2B5EF4-FFF2-40B4-BE49-F238E27FC236}">
                <a16:creationId xmlns:a16="http://schemas.microsoft.com/office/drawing/2014/main" id="{CA09DD38-5473-97CC-15C7-A4641EED2C69}"/>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pic>
        <p:nvPicPr>
          <p:cNvPr id="14" name="图片 13">
            <a:extLst>
              <a:ext uri="{FF2B5EF4-FFF2-40B4-BE49-F238E27FC236}">
                <a16:creationId xmlns:a16="http://schemas.microsoft.com/office/drawing/2014/main" id="{7C006B9D-6B0F-1E3A-6260-E889906B4E29}"/>
              </a:ext>
            </a:extLst>
          </p:cNvPr>
          <p:cNvPicPr>
            <a:picLocks/>
          </p:cNvPicPr>
          <p:nvPr/>
        </p:nvPicPr>
        <p:blipFill>
          <a:blip r:embed="rId4" cstate="print">
            <a:extLst>
              <a:ext uri="{28A0092B-C50C-407E-A947-70E740481C1C}">
                <a14:useLocalDpi xmlns:a14="http://schemas.microsoft.com/office/drawing/2010/main" val="0"/>
              </a:ext>
            </a:extLst>
          </a:blip>
          <a:srcRect l="7602" t="9213" b="3935"/>
          <a:stretch>
            <a:fillRect/>
          </a:stretch>
        </p:blipFill>
        <p:spPr bwMode="auto">
          <a:xfrm>
            <a:off x="6417205" y="3318085"/>
            <a:ext cx="2522220" cy="1981200"/>
          </a:xfrm>
          <a:prstGeom prst="rect">
            <a:avLst/>
          </a:prstGeom>
          <a:noFill/>
          <a:ln>
            <a:noFill/>
          </a:ln>
        </p:spPr>
      </p:pic>
      <p:pic>
        <p:nvPicPr>
          <p:cNvPr id="15" name="图片 14">
            <a:extLst>
              <a:ext uri="{FF2B5EF4-FFF2-40B4-BE49-F238E27FC236}">
                <a16:creationId xmlns:a16="http://schemas.microsoft.com/office/drawing/2014/main" id="{07FF3BB8-E1F6-6159-6BDB-B24A2A3DD0D6}"/>
              </a:ext>
            </a:extLst>
          </p:cNvPr>
          <p:cNvPicPr>
            <a:picLocks/>
          </p:cNvPicPr>
          <p:nvPr/>
        </p:nvPicPr>
        <p:blipFill>
          <a:blip r:embed="rId5" cstate="print">
            <a:extLst>
              <a:ext uri="{28A0092B-C50C-407E-A947-70E740481C1C}">
                <a14:useLocalDpi xmlns:a14="http://schemas.microsoft.com/office/drawing/2010/main" val="0"/>
              </a:ext>
            </a:extLst>
          </a:blip>
          <a:srcRect l="2937" t="10077" r="11421" b="4030"/>
          <a:stretch>
            <a:fillRect/>
          </a:stretch>
        </p:blipFill>
        <p:spPr bwMode="auto">
          <a:xfrm>
            <a:off x="3893896" y="3318085"/>
            <a:ext cx="2522220" cy="1981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386535" y="1898830"/>
            <a:ext cx="4461478" cy="461665"/>
          </a:xfrm>
          <a:prstGeom prst="rect">
            <a:avLst/>
          </a:prstGeom>
          <a:noFill/>
        </p:spPr>
        <p:txBody>
          <a:bodyPr wrap="none" rtlCol="0">
            <a:spAutoFit/>
          </a:bodyPr>
          <a:lstStyle/>
          <a:p>
            <a:pPr marL="285750" indent="-285750">
              <a:buFont typeface="Wingdings" panose="05000000000000000000" pitchFamily="2" charset="2"/>
              <a:buChar char="Ø"/>
            </a:pPr>
            <a:r>
              <a:rPr lang="zh-CN" altLang="zh-CN" sz="2400" b="1" dirty="0"/>
              <a:t>变温法测定</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endParaRPr lang="zh-CN" altLang="en-US" sz="2400" dirty="0"/>
          </a:p>
        </p:txBody>
      </p:sp>
      <p:pic>
        <p:nvPicPr>
          <p:cNvPr id="2" name="Picture 3">
            <a:extLst>
              <a:ext uri="{FF2B5EF4-FFF2-40B4-BE49-F238E27FC236}">
                <a16:creationId xmlns:a16="http://schemas.microsoft.com/office/drawing/2014/main" id="{AE58AE5C-C11C-AF95-568B-CBB0E67B2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50" r="24456"/>
          <a:stretch/>
        </p:blipFill>
        <p:spPr bwMode="auto">
          <a:xfrm>
            <a:off x="386535" y="3068959"/>
            <a:ext cx="3400292" cy="2404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8032FE36-080A-8E1A-BC55-430C9D94B054}"/>
              </a:ext>
            </a:extLst>
          </p:cNvPr>
          <p:cNvSpPr txBox="1"/>
          <p:nvPr/>
        </p:nvSpPr>
        <p:spPr>
          <a:xfrm>
            <a:off x="-21994" y="5783357"/>
            <a:ext cx="4593514" cy="369332"/>
          </a:xfrm>
          <a:prstGeom prst="rect">
            <a:avLst/>
          </a:prstGeom>
          <a:noFill/>
        </p:spPr>
        <p:txBody>
          <a:bodyPr wrap="square">
            <a:spAutoFit/>
          </a:bodyPr>
          <a:lstStyle/>
          <a:p>
            <a:pPr algn="ctr"/>
            <a:r>
              <a:rPr kumimoji="0" lang="en-US" altLang="zh-CN" b="1" i="0" u="none" strike="noStrike" cap="none" normalizeH="0" baseline="0" dirty="0">
                <a:ln>
                  <a:noFill/>
                </a:ln>
                <a:solidFill>
                  <a:schemeClr val="tx1"/>
                </a:solidFill>
                <a:effectLst/>
                <a:latin typeface="Arial" pitchFamily="34" charset="0"/>
                <a:ea typeface="宋体" pitchFamily="2" charset="-122"/>
                <a:cs typeface="宋体" pitchFamily="2" charset="-122"/>
              </a:rPr>
              <a:t>FBRM</a:t>
            </a:r>
            <a:r>
              <a:rPr kumimoji="0" lang="zh-CN" altLang="en-US" b="1" i="0" u="none" strike="noStrike" cap="none" normalizeH="0" baseline="0" dirty="0">
                <a:ln>
                  <a:noFill/>
                </a:ln>
                <a:solidFill>
                  <a:schemeClr val="tx1"/>
                </a:solidFill>
                <a:effectLst/>
                <a:latin typeface="Arial" pitchFamily="34" charset="0"/>
                <a:ea typeface="宋体" pitchFamily="2" charset="-122"/>
                <a:cs typeface="宋体" pitchFamily="2" charset="-122"/>
              </a:rPr>
              <a:t>测定设备示意图</a:t>
            </a:r>
            <a:endParaRPr lang="zh-CN" altLang="en-US" dirty="0"/>
          </a:p>
        </p:txBody>
      </p:sp>
      <p:grpSp>
        <p:nvGrpSpPr>
          <p:cNvPr id="5" name="组合 4">
            <a:extLst>
              <a:ext uri="{FF2B5EF4-FFF2-40B4-BE49-F238E27FC236}">
                <a16:creationId xmlns:a16="http://schemas.microsoft.com/office/drawing/2014/main" id="{B350F5C2-9ACA-3A48-0DAE-19E206F85C9E}"/>
              </a:ext>
            </a:extLst>
          </p:cNvPr>
          <p:cNvGrpSpPr/>
          <p:nvPr/>
        </p:nvGrpSpPr>
        <p:grpSpPr>
          <a:xfrm>
            <a:off x="3925177" y="3309766"/>
            <a:ext cx="4832288" cy="1923284"/>
            <a:chOff x="3974306" y="3422862"/>
            <a:chExt cx="4832288" cy="1923284"/>
          </a:xfrm>
        </p:grpSpPr>
        <p:pic>
          <p:nvPicPr>
            <p:cNvPr id="130050" name="Picture 2">
              <a:extLst>
                <a:ext uri="{FF2B5EF4-FFF2-40B4-BE49-F238E27FC236}">
                  <a16:creationId xmlns:a16="http://schemas.microsoft.com/office/drawing/2014/main" id="{5CF2A6D4-723A-F3AF-2709-0D6014F1D5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782"/>
            <a:stretch/>
          </p:blipFill>
          <p:spPr bwMode="auto">
            <a:xfrm>
              <a:off x="3974306" y="3422863"/>
              <a:ext cx="2416144" cy="192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Picture 3">
              <a:extLst>
                <a:ext uri="{FF2B5EF4-FFF2-40B4-BE49-F238E27FC236}">
                  <a16:creationId xmlns:a16="http://schemas.microsoft.com/office/drawing/2014/main" id="{A79F5B42-4E27-2255-6397-B8A7108D52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782"/>
            <a:stretch/>
          </p:blipFill>
          <p:spPr bwMode="auto">
            <a:xfrm>
              <a:off x="6390450" y="3422862"/>
              <a:ext cx="2416144" cy="192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Rectangle 1">
            <a:extLst>
              <a:ext uri="{FF2B5EF4-FFF2-40B4-BE49-F238E27FC236}">
                <a16:creationId xmlns:a16="http://schemas.microsoft.com/office/drawing/2014/main" id="{B0A111B9-5216-C93B-E878-1AB2F762FF98}"/>
              </a:ext>
            </a:extLst>
          </p:cNvPr>
          <p:cNvSpPr>
            <a:spLocks noChangeArrowheads="1"/>
          </p:cNvSpPr>
          <p:nvPr/>
        </p:nvSpPr>
        <p:spPr bwMode="auto">
          <a:xfrm>
            <a:off x="4662010" y="5783357"/>
            <a:ext cx="355477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a:ln>
                  <a:noFill/>
                </a:ln>
                <a:solidFill>
                  <a:schemeClr val="tx1"/>
                </a:solidFill>
                <a:effectLst/>
                <a:latin typeface="Arial" pitchFamily="34" charset="0"/>
                <a:ea typeface="宋体" pitchFamily="2" charset="-122"/>
                <a:cs typeface="宋体" pitchFamily="2" charset="-122"/>
              </a:rPr>
              <a:t>FBRM</a:t>
            </a:r>
            <a:r>
              <a:rPr kumimoji="0" lang="zh-CN" altLang="en-US" b="1" i="0" u="none" strike="noStrike" cap="none" normalizeH="0" baseline="0" dirty="0">
                <a:ln>
                  <a:noFill/>
                </a:ln>
                <a:solidFill>
                  <a:schemeClr val="tx1"/>
                </a:solidFill>
                <a:effectLst/>
                <a:latin typeface="Arial" pitchFamily="34" charset="0"/>
                <a:ea typeface="宋体" pitchFamily="2" charset="-122"/>
                <a:cs typeface="宋体" pitchFamily="2" charset="-122"/>
              </a:rPr>
              <a:t>测定成核温度及粒度分布</a:t>
            </a:r>
          </a:p>
        </p:txBody>
      </p:sp>
      <p:sp>
        <p:nvSpPr>
          <p:cNvPr id="10" name="标题 1">
            <a:extLst>
              <a:ext uri="{FF2B5EF4-FFF2-40B4-BE49-F238E27FC236}">
                <a16:creationId xmlns:a16="http://schemas.microsoft.com/office/drawing/2014/main" id="{2619AADE-BED9-0820-F6D8-30630D0988C4}"/>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spTree>
    <p:extLst>
      <p:ext uri="{BB962C8B-B14F-4D97-AF65-F5344CB8AC3E}">
        <p14:creationId xmlns:p14="http://schemas.microsoft.com/office/powerpoint/2010/main" val="11803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295853" y="1718810"/>
            <a:ext cx="4461478" cy="461665"/>
          </a:xfrm>
          <a:prstGeom prst="rect">
            <a:avLst/>
          </a:prstGeom>
          <a:noFill/>
        </p:spPr>
        <p:txBody>
          <a:bodyPr wrap="none" rtlCol="0">
            <a:spAutoFit/>
          </a:bodyPr>
          <a:lstStyle/>
          <a:p>
            <a:pPr marL="285750" indent="-285750">
              <a:buFont typeface="Wingdings" panose="05000000000000000000" pitchFamily="2" charset="2"/>
              <a:buChar char="Ø"/>
            </a:pPr>
            <a:r>
              <a:rPr lang="zh-CN" altLang="zh-CN" sz="2400" b="1" dirty="0"/>
              <a:t>变温法测定</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endParaRPr lang="zh-CN" altLang="en-US" sz="2400" dirty="0"/>
          </a:p>
        </p:txBody>
      </p:sp>
      <p:sp>
        <p:nvSpPr>
          <p:cNvPr id="3" name="文本框 2">
            <a:extLst>
              <a:ext uri="{FF2B5EF4-FFF2-40B4-BE49-F238E27FC236}">
                <a16:creationId xmlns:a16="http://schemas.microsoft.com/office/drawing/2014/main" id="{8032FE36-080A-8E1A-BC55-430C9D94B054}"/>
              </a:ext>
            </a:extLst>
          </p:cNvPr>
          <p:cNvSpPr txBox="1"/>
          <p:nvPr/>
        </p:nvSpPr>
        <p:spPr>
          <a:xfrm>
            <a:off x="1466655" y="2258870"/>
            <a:ext cx="6017291" cy="338554"/>
          </a:xfrm>
          <a:prstGeom prst="rect">
            <a:avLst/>
          </a:prstGeom>
          <a:noFill/>
        </p:spPr>
        <p:txBody>
          <a:bodyPr wrap="square">
            <a:spAutoFit/>
          </a:bodyPr>
          <a:lstStyle/>
          <a:p>
            <a:pPr algn="ct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采用超声浓度计及</a:t>
            </a:r>
            <a:r>
              <a:rPr kumimoji="0" lang="en-US" altLang="zh-CN" sz="1600" b="1" i="0" u="none" strike="noStrike" cap="none" normalizeH="0" baseline="0" dirty="0">
                <a:ln>
                  <a:noFill/>
                </a:ln>
                <a:solidFill>
                  <a:schemeClr val="tx1"/>
                </a:solidFill>
                <a:effectLst/>
                <a:latin typeface="Arial" pitchFamily="34" charset="0"/>
                <a:ea typeface="宋体" pitchFamily="2" charset="-122"/>
                <a:cs typeface="宋体" pitchFamily="2" charset="-122"/>
              </a:rPr>
              <a:t>FBRM</a:t>
            </a: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测定不同搅拌速率下介稳区宽度</a:t>
            </a:r>
            <a:endParaRPr lang="zh-CN" altLang="en-US" sz="1600" dirty="0"/>
          </a:p>
        </p:txBody>
      </p:sp>
      <p:graphicFrame>
        <p:nvGraphicFramePr>
          <p:cNvPr id="7" name="表格 6">
            <a:extLst>
              <a:ext uri="{FF2B5EF4-FFF2-40B4-BE49-F238E27FC236}">
                <a16:creationId xmlns:a16="http://schemas.microsoft.com/office/drawing/2014/main" id="{D8A0D6EA-FB9C-784B-4CA4-33864100D298}"/>
              </a:ext>
            </a:extLst>
          </p:cNvPr>
          <p:cNvGraphicFramePr>
            <a:graphicFrameLocks noGrp="1"/>
          </p:cNvGraphicFramePr>
          <p:nvPr>
            <p:extLst>
              <p:ext uri="{D42A27DB-BD31-4B8C-83A1-F6EECF244321}">
                <p14:modId xmlns:p14="http://schemas.microsoft.com/office/powerpoint/2010/main" val="891247123"/>
              </p:ext>
            </p:extLst>
          </p:nvPr>
        </p:nvGraphicFramePr>
        <p:xfrm>
          <a:off x="1010227" y="2614592"/>
          <a:ext cx="6930146" cy="1734305"/>
        </p:xfrm>
        <a:graphic>
          <a:graphicData uri="http://schemas.openxmlformats.org/drawingml/2006/table">
            <a:tbl>
              <a:tblPr firstRow="1" bandRow="1">
                <a:tableStyleId>{5C22544A-7EE6-4342-B048-85BDC9FD1C3A}</a:tableStyleId>
              </a:tblPr>
              <a:tblGrid>
                <a:gridCol w="1258088">
                  <a:extLst>
                    <a:ext uri="{9D8B030D-6E8A-4147-A177-3AD203B41FA5}">
                      <a16:colId xmlns:a16="http://schemas.microsoft.com/office/drawing/2014/main" val="2483654822"/>
                    </a:ext>
                  </a:extLst>
                </a:gridCol>
                <a:gridCol w="1160852">
                  <a:extLst>
                    <a:ext uri="{9D8B030D-6E8A-4147-A177-3AD203B41FA5}">
                      <a16:colId xmlns:a16="http://schemas.microsoft.com/office/drawing/2014/main" val="650762291"/>
                    </a:ext>
                  </a:extLst>
                </a:gridCol>
                <a:gridCol w="1160852">
                  <a:extLst>
                    <a:ext uri="{9D8B030D-6E8A-4147-A177-3AD203B41FA5}">
                      <a16:colId xmlns:a16="http://schemas.microsoft.com/office/drawing/2014/main" val="2246809980"/>
                    </a:ext>
                  </a:extLst>
                </a:gridCol>
                <a:gridCol w="772764">
                  <a:extLst>
                    <a:ext uri="{9D8B030D-6E8A-4147-A177-3AD203B41FA5}">
                      <a16:colId xmlns:a16="http://schemas.microsoft.com/office/drawing/2014/main" val="220465918"/>
                    </a:ext>
                  </a:extLst>
                </a:gridCol>
                <a:gridCol w="1288795">
                  <a:extLst>
                    <a:ext uri="{9D8B030D-6E8A-4147-A177-3AD203B41FA5}">
                      <a16:colId xmlns:a16="http://schemas.microsoft.com/office/drawing/2014/main" val="3589707669"/>
                    </a:ext>
                  </a:extLst>
                </a:gridCol>
                <a:gridCol w="1288795">
                  <a:extLst>
                    <a:ext uri="{9D8B030D-6E8A-4147-A177-3AD203B41FA5}">
                      <a16:colId xmlns:a16="http://schemas.microsoft.com/office/drawing/2014/main" val="1726551188"/>
                    </a:ext>
                  </a:extLst>
                </a:gridCol>
              </a:tblGrid>
              <a:tr h="284737">
                <a:tc rowSpan="2">
                  <a:txBody>
                    <a:bodyPr/>
                    <a:lstStyle/>
                    <a:p>
                      <a:pPr algn="ctr"/>
                      <a:r>
                        <a:rPr lang="en-US" sz="1400" dirty="0">
                          <a:solidFill>
                            <a:srgbClr val="0000FF"/>
                          </a:solidFill>
                          <a:effectLst/>
                          <a:latin typeface="Times New Roman" panose="02020603050405020304" pitchFamily="18" charset="0"/>
                          <a:cs typeface="Times New Roman" panose="02020603050405020304" pitchFamily="18" charset="0"/>
                        </a:rPr>
                        <a:t>Stirring rate</a:t>
                      </a:r>
                      <a:endParaRPr lang="zh-CN" sz="1400" dirty="0">
                        <a:solidFill>
                          <a:srgbClr val="0000FF"/>
                        </a:solidFill>
                        <a:effectLst/>
                        <a:latin typeface="Times New Roman" panose="02020603050405020304" pitchFamily="18" charset="0"/>
                        <a:cs typeface="Times New Roman" panose="02020603050405020304" pitchFamily="18" charset="0"/>
                      </a:endParaRPr>
                    </a:p>
                    <a:p>
                      <a:pPr algn="ctr"/>
                      <a:r>
                        <a:rPr lang="en-US" sz="1400" dirty="0">
                          <a:solidFill>
                            <a:srgbClr val="0000FF"/>
                          </a:solidFill>
                          <a:effectLst/>
                          <a:latin typeface="Times New Roman" panose="02020603050405020304" pitchFamily="18" charset="0"/>
                          <a:cs typeface="Times New Roman" panose="02020603050405020304" pitchFamily="18" charset="0"/>
                        </a:rPr>
                        <a:t>/rpm</a:t>
                      </a:r>
                      <a:endParaRPr 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en-US" sz="1400" dirty="0">
                          <a:solidFill>
                            <a:srgbClr val="0000FF"/>
                          </a:solidFill>
                          <a:effectLst/>
                          <a:latin typeface="Times New Roman" panose="02020603050405020304" pitchFamily="18" charset="0"/>
                          <a:cs typeface="Times New Roman" panose="02020603050405020304" pitchFamily="18" charset="0"/>
                        </a:rPr>
                        <a:t>T</a:t>
                      </a:r>
                      <a:r>
                        <a:rPr lang="en-US" sz="1400" baseline="-25000" dirty="0">
                          <a:solidFill>
                            <a:srgbClr val="0000FF"/>
                          </a:solidFill>
                          <a:effectLst/>
                          <a:latin typeface="Times New Roman" panose="02020603050405020304" pitchFamily="18" charset="0"/>
                          <a:cs typeface="Times New Roman" panose="02020603050405020304" pitchFamily="18" charset="0"/>
                        </a:rPr>
                        <a:t>c</a:t>
                      </a:r>
                      <a:r>
                        <a:rPr lang="en-US" sz="1400" dirty="0">
                          <a:solidFill>
                            <a:srgbClr val="0000FF"/>
                          </a:solidFill>
                          <a:effectLst/>
                          <a:latin typeface="Times New Roman" panose="02020603050405020304" pitchFamily="18" charset="0"/>
                          <a:cs typeface="Times New Roman" panose="02020603050405020304" pitchFamily="18" charset="0"/>
                        </a:rPr>
                        <a:t> /°C</a:t>
                      </a:r>
                      <a:endParaRPr 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rowSpan="2">
                  <a:txBody>
                    <a:bodyPr/>
                    <a:lstStyle/>
                    <a:p>
                      <a:pPr algn="ctr"/>
                      <a:r>
                        <a:rPr lang="en-US" sz="1400" b="1">
                          <a:solidFill>
                            <a:srgbClr val="0000FF"/>
                          </a:solidFill>
                          <a:effectLst/>
                          <a:latin typeface="Times New Roman" panose="02020603050405020304" pitchFamily="18" charset="0"/>
                          <a:cs typeface="Times New Roman" panose="02020603050405020304" pitchFamily="18" charset="0"/>
                        </a:rPr>
                        <a:t>T</a:t>
                      </a:r>
                      <a:r>
                        <a:rPr lang="en-US" sz="1400" b="1" baseline="-25000">
                          <a:solidFill>
                            <a:srgbClr val="0000FF"/>
                          </a:solidFill>
                          <a:effectLst/>
                          <a:latin typeface="Times New Roman" panose="02020603050405020304" pitchFamily="18" charset="0"/>
                          <a:cs typeface="Times New Roman" panose="02020603050405020304" pitchFamily="18" charset="0"/>
                        </a:rPr>
                        <a:t>s</a:t>
                      </a:r>
                      <a:r>
                        <a:rPr lang="en-US" sz="1400" b="1">
                          <a:solidFill>
                            <a:srgbClr val="0000FF"/>
                          </a:solidFill>
                          <a:effectLst/>
                          <a:latin typeface="Times New Roman" panose="02020603050405020304" pitchFamily="18" charset="0"/>
                          <a:cs typeface="Times New Roman" panose="02020603050405020304" pitchFamily="18" charset="0"/>
                        </a:rPr>
                        <a:t>/°C</a:t>
                      </a:r>
                      <a:endParaRPr lang="zh-CN" sz="1400" b="1">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en-US" sz="1400">
                          <a:solidFill>
                            <a:srgbClr val="0000FF"/>
                          </a:solidFill>
                          <a:effectLst/>
                          <a:latin typeface="Times New Roman" panose="02020603050405020304" pitchFamily="18" charset="0"/>
                          <a:cs typeface="Times New Roman" panose="02020603050405020304" pitchFamily="18" charset="0"/>
                        </a:rPr>
                        <a:t>MSZW/°C</a:t>
                      </a:r>
                      <a:endParaRPr lang="zh-CN" sz="140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4039917956"/>
                  </a:ext>
                </a:extLst>
              </a:tr>
              <a:tr h="362392">
                <a:tc vMerge="1">
                  <a:txBody>
                    <a:bodyPr/>
                    <a:lstStyle/>
                    <a:p>
                      <a:endParaRPr lang="zh-CN" altLang="en-US"/>
                    </a:p>
                  </a:txBody>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Ultrasound</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FBRM</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vMerge="1">
                  <a:txBody>
                    <a:bodyPr/>
                    <a:lstStyle/>
                    <a:p>
                      <a:endParaRPr lang="zh-CN" altLang="en-US"/>
                    </a:p>
                  </a:txBody>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Ultrasound</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FBRM</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extLst>
                  <a:ext uri="{0D108BD9-81ED-4DB2-BD59-A6C34878D82A}">
                    <a16:rowId xmlns:a16="http://schemas.microsoft.com/office/drawing/2014/main" val="1136134969"/>
                  </a:ext>
                </a:extLst>
              </a:tr>
              <a:tr h="362392">
                <a:tc>
                  <a:txBody>
                    <a:bodyPr/>
                    <a:lstStyle/>
                    <a:p>
                      <a:pPr algn="ctr"/>
                      <a:r>
                        <a:rPr lang="en-US" sz="1400" b="1" dirty="0">
                          <a:effectLst/>
                          <a:latin typeface="Times New Roman" panose="02020603050405020304" pitchFamily="18" charset="0"/>
                          <a:cs typeface="Times New Roman" panose="02020603050405020304" pitchFamily="18" charset="0"/>
                        </a:rPr>
                        <a:t>150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a:effectLst/>
                          <a:latin typeface="Times New Roman" panose="02020603050405020304" pitchFamily="18" charset="0"/>
                          <a:cs typeface="Times New Roman" panose="02020603050405020304" pitchFamily="18" charset="0"/>
                        </a:rPr>
                        <a:t>24.85±0.12</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a:effectLst/>
                          <a:latin typeface="Times New Roman" panose="02020603050405020304" pitchFamily="18" charset="0"/>
                          <a:cs typeface="Times New Roman" panose="02020603050405020304" pitchFamily="18" charset="0"/>
                        </a:rPr>
                        <a:t>24.13±0.29</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rowSpan="3">
                  <a:txBody>
                    <a:bodyPr/>
                    <a:lstStyle/>
                    <a:p>
                      <a:pPr algn="ctr"/>
                      <a:r>
                        <a:rPr lang="en-US" sz="1400" b="1" dirty="0">
                          <a:effectLst/>
                          <a:latin typeface="Times New Roman" panose="02020603050405020304" pitchFamily="18" charset="0"/>
                          <a:cs typeface="Times New Roman" panose="02020603050405020304" pitchFamily="18" charset="0"/>
                        </a:rPr>
                        <a:t>40.00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a:effectLst/>
                          <a:latin typeface="Times New Roman" panose="02020603050405020304" pitchFamily="18" charset="0"/>
                          <a:cs typeface="Times New Roman" panose="02020603050405020304" pitchFamily="18" charset="0"/>
                        </a:rPr>
                        <a:t>15.15±0.12</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a:effectLst/>
                          <a:latin typeface="Times New Roman" panose="02020603050405020304" pitchFamily="18" charset="0"/>
                          <a:cs typeface="Times New Roman" panose="02020603050405020304" pitchFamily="18" charset="0"/>
                        </a:rPr>
                        <a:t>15.87±0.29</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19044066"/>
                  </a:ext>
                </a:extLst>
              </a:tr>
              <a:tr h="362392">
                <a:tc>
                  <a:txBody>
                    <a:bodyPr/>
                    <a:lstStyle/>
                    <a:p>
                      <a:pPr algn="ctr"/>
                      <a:r>
                        <a:rPr lang="en-US" sz="1400" b="1">
                          <a:effectLst/>
                          <a:latin typeface="Times New Roman" panose="02020603050405020304" pitchFamily="18" charset="0"/>
                          <a:cs typeface="Times New Roman" panose="02020603050405020304" pitchFamily="18" charset="0"/>
                        </a:rPr>
                        <a:t>300</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dirty="0">
                          <a:effectLst/>
                          <a:latin typeface="Times New Roman" panose="02020603050405020304" pitchFamily="18" charset="0"/>
                          <a:cs typeface="Times New Roman" panose="02020603050405020304" pitchFamily="18" charset="0"/>
                        </a:rPr>
                        <a:t>27.39±0.27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a:effectLst/>
                          <a:latin typeface="Times New Roman" panose="02020603050405020304" pitchFamily="18" charset="0"/>
                          <a:cs typeface="Times New Roman" panose="02020603050405020304" pitchFamily="18" charset="0"/>
                        </a:rPr>
                        <a:t>27.13±0.71</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b="1">
                          <a:effectLst/>
                          <a:latin typeface="Times New Roman" panose="02020603050405020304" pitchFamily="18" charset="0"/>
                          <a:cs typeface="Times New Roman" panose="02020603050405020304" pitchFamily="18" charset="0"/>
                        </a:rPr>
                        <a:t>12.61±0.27</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a:effectLst/>
                          <a:latin typeface="Times New Roman" panose="02020603050405020304" pitchFamily="18" charset="0"/>
                          <a:cs typeface="Times New Roman" panose="02020603050405020304" pitchFamily="18" charset="0"/>
                        </a:rPr>
                        <a:t>12.87±0.71</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15787218"/>
                  </a:ext>
                </a:extLst>
              </a:tr>
              <a:tr h="362392">
                <a:tc>
                  <a:txBody>
                    <a:bodyPr/>
                    <a:lstStyle/>
                    <a:p>
                      <a:pPr algn="ctr"/>
                      <a:r>
                        <a:rPr lang="en-US" sz="1400" b="1">
                          <a:effectLst/>
                          <a:latin typeface="Times New Roman" panose="02020603050405020304" pitchFamily="18" charset="0"/>
                          <a:cs typeface="Times New Roman" panose="02020603050405020304" pitchFamily="18" charset="0"/>
                        </a:rPr>
                        <a:t>500</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a:effectLst/>
                          <a:latin typeface="Times New Roman" panose="02020603050405020304" pitchFamily="18" charset="0"/>
                          <a:cs typeface="Times New Roman" panose="02020603050405020304" pitchFamily="18" charset="0"/>
                        </a:rPr>
                        <a:t>27.64±0.33</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a:effectLst/>
                          <a:latin typeface="Times New Roman" panose="02020603050405020304" pitchFamily="18" charset="0"/>
                          <a:cs typeface="Times New Roman" panose="02020603050405020304" pitchFamily="18" charset="0"/>
                        </a:rPr>
                        <a:t>27.29±0.54</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b="1">
                          <a:effectLst/>
                          <a:latin typeface="Times New Roman" panose="02020603050405020304" pitchFamily="18" charset="0"/>
                          <a:cs typeface="Times New Roman" panose="02020603050405020304" pitchFamily="18" charset="0"/>
                        </a:rPr>
                        <a:t>12.36±0.33</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dirty="0">
                          <a:effectLst/>
                          <a:latin typeface="Times New Roman" panose="02020603050405020304" pitchFamily="18" charset="0"/>
                          <a:cs typeface="Times New Roman" panose="02020603050405020304" pitchFamily="18" charset="0"/>
                        </a:rPr>
                        <a:t>12.71±0.54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18342251"/>
                  </a:ext>
                </a:extLst>
              </a:tr>
            </a:tbl>
          </a:graphicData>
        </a:graphic>
      </p:graphicFrame>
      <p:graphicFrame>
        <p:nvGraphicFramePr>
          <p:cNvPr id="9" name="表格 8">
            <a:extLst>
              <a:ext uri="{FF2B5EF4-FFF2-40B4-BE49-F238E27FC236}">
                <a16:creationId xmlns:a16="http://schemas.microsoft.com/office/drawing/2014/main" id="{FE539D76-CF31-EFBB-81D5-F8D2AF8875D5}"/>
              </a:ext>
            </a:extLst>
          </p:cNvPr>
          <p:cNvGraphicFramePr>
            <a:graphicFrameLocks noGrp="1"/>
          </p:cNvGraphicFramePr>
          <p:nvPr>
            <p:extLst>
              <p:ext uri="{D42A27DB-BD31-4B8C-83A1-F6EECF244321}">
                <p14:modId xmlns:p14="http://schemas.microsoft.com/office/powerpoint/2010/main" val="2650943698"/>
              </p:ext>
            </p:extLst>
          </p:nvPr>
        </p:nvGraphicFramePr>
        <p:xfrm>
          <a:off x="1003346" y="4914165"/>
          <a:ext cx="6930146" cy="1734305"/>
        </p:xfrm>
        <a:graphic>
          <a:graphicData uri="http://schemas.openxmlformats.org/drawingml/2006/table">
            <a:tbl>
              <a:tblPr firstRow="1" bandRow="1">
                <a:tableStyleId>{5C22544A-7EE6-4342-B048-85BDC9FD1C3A}</a:tableStyleId>
              </a:tblPr>
              <a:tblGrid>
                <a:gridCol w="1258088">
                  <a:extLst>
                    <a:ext uri="{9D8B030D-6E8A-4147-A177-3AD203B41FA5}">
                      <a16:colId xmlns:a16="http://schemas.microsoft.com/office/drawing/2014/main" val="2483654822"/>
                    </a:ext>
                  </a:extLst>
                </a:gridCol>
                <a:gridCol w="1160852">
                  <a:extLst>
                    <a:ext uri="{9D8B030D-6E8A-4147-A177-3AD203B41FA5}">
                      <a16:colId xmlns:a16="http://schemas.microsoft.com/office/drawing/2014/main" val="650762291"/>
                    </a:ext>
                  </a:extLst>
                </a:gridCol>
                <a:gridCol w="1160852">
                  <a:extLst>
                    <a:ext uri="{9D8B030D-6E8A-4147-A177-3AD203B41FA5}">
                      <a16:colId xmlns:a16="http://schemas.microsoft.com/office/drawing/2014/main" val="2246809980"/>
                    </a:ext>
                  </a:extLst>
                </a:gridCol>
                <a:gridCol w="772764">
                  <a:extLst>
                    <a:ext uri="{9D8B030D-6E8A-4147-A177-3AD203B41FA5}">
                      <a16:colId xmlns:a16="http://schemas.microsoft.com/office/drawing/2014/main" val="220465918"/>
                    </a:ext>
                  </a:extLst>
                </a:gridCol>
                <a:gridCol w="1288795">
                  <a:extLst>
                    <a:ext uri="{9D8B030D-6E8A-4147-A177-3AD203B41FA5}">
                      <a16:colId xmlns:a16="http://schemas.microsoft.com/office/drawing/2014/main" val="3589707669"/>
                    </a:ext>
                  </a:extLst>
                </a:gridCol>
                <a:gridCol w="1288795">
                  <a:extLst>
                    <a:ext uri="{9D8B030D-6E8A-4147-A177-3AD203B41FA5}">
                      <a16:colId xmlns:a16="http://schemas.microsoft.com/office/drawing/2014/main" val="1726551188"/>
                    </a:ext>
                  </a:extLst>
                </a:gridCol>
              </a:tblGrid>
              <a:tr h="284737">
                <a:tc rowSpan="2">
                  <a:txBody>
                    <a:bodyPr/>
                    <a:lstStyle/>
                    <a:p>
                      <a:pPr algn="ctr"/>
                      <a:r>
                        <a:rPr lang="en-US" sz="1400" dirty="0">
                          <a:solidFill>
                            <a:srgbClr val="0000FF"/>
                          </a:solidFill>
                          <a:effectLst/>
                          <a:latin typeface="Times New Roman" panose="02020603050405020304" pitchFamily="18" charset="0"/>
                          <a:cs typeface="Times New Roman" panose="02020603050405020304" pitchFamily="18" charset="0"/>
                        </a:rPr>
                        <a:t>C</a:t>
                      </a:r>
                      <a:r>
                        <a:rPr lang="en-US" altLang="zh-CN" sz="1400" dirty="0">
                          <a:solidFill>
                            <a:srgbClr val="0000FF"/>
                          </a:solidFill>
                          <a:effectLst/>
                          <a:latin typeface="Times New Roman" panose="02020603050405020304" pitchFamily="18" charset="0"/>
                          <a:cs typeface="Times New Roman" panose="02020603050405020304" pitchFamily="18" charset="0"/>
                        </a:rPr>
                        <a:t>ooling</a:t>
                      </a:r>
                      <a:r>
                        <a:rPr lang="en-US" sz="1400" dirty="0">
                          <a:solidFill>
                            <a:srgbClr val="0000FF"/>
                          </a:solidFill>
                          <a:effectLst/>
                          <a:latin typeface="Times New Roman" panose="02020603050405020304" pitchFamily="18" charset="0"/>
                          <a:cs typeface="Times New Roman" panose="02020603050405020304" pitchFamily="18" charset="0"/>
                        </a:rPr>
                        <a:t> rate</a:t>
                      </a:r>
                      <a:endParaRPr lang="zh-CN" sz="1400" dirty="0">
                        <a:solidFill>
                          <a:srgbClr val="0000FF"/>
                        </a:solidFill>
                        <a:effectLst/>
                        <a:latin typeface="Times New Roman" panose="02020603050405020304" pitchFamily="18" charset="0"/>
                        <a:cs typeface="Times New Roman" panose="02020603050405020304" pitchFamily="18" charset="0"/>
                      </a:endParaRPr>
                    </a:p>
                    <a:p>
                      <a:pPr algn="ctr"/>
                      <a:r>
                        <a:rPr lang="en-US" sz="1400" dirty="0">
                          <a:solidFill>
                            <a:srgbClr val="0000FF"/>
                          </a:solidFill>
                          <a:effectLst/>
                          <a:latin typeface="Times New Roman" panose="02020603050405020304" pitchFamily="18" charset="0"/>
                          <a:cs typeface="Times New Roman" panose="02020603050405020304" pitchFamily="18" charset="0"/>
                        </a:rPr>
                        <a:t>/°C·min-1</a:t>
                      </a:r>
                      <a:endParaRPr 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en-US" sz="1400" dirty="0">
                          <a:solidFill>
                            <a:srgbClr val="0000FF"/>
                          </a:solidFill>
                          <a:effectLst/>
                          <a:latin typeface="Times New Roman" panose="02020603050405020304" pitchFamily="18" charset="0"/>
                          <a:cs typeface="Times New Roman" panose="02020603050405020304" pitchFamily="18" charset="0"/>
                        </a:rPr>
                        <a:t>T</a:t>
                      </a:r>
                      <a:r>
                        <a:rPr lang="en-US" sz="1400" baseline="-25000" dirty="0">
                          <a:solidFill>
                            <a:srgbClr val="0000FF"/>
                          </a:solidFill>
                          <a:effectLst/>
                          <a:latin typeface="Times New Roman" panose="02020603050405020304" pitchFamily="18" charset="0"/>
                          <a:cs typeface="Times New Roman" panose="02020603050405020304" pitchFamily="18" charset="0"/>
                        </a:rPr>
                        <a:t>c</a:t>
                      </a:r>
                      <a:r>
                        <a:rPr lang="en-US" sz="1400" dirty="0">
                          <a:solidFill>
                            <a:srgbClr val="0000FF"/>
                          </a:solidFill>
                          <a:effectLst/>
                          <a:latin typeface="Times New Roman" panose="02020603050405020304" pitchFamily="18" charset="0"/>
                          <a:cs typeface="Times New Roman" panose="02020603050405020304" pitchFamily="18" charset="0"/>
                        </a:rPr>
                        <a:t> /°C</a:t>
                      </a:r>
                      <a:endParaRPr 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rowSpan="2">
                  <a:txBody>
                    <a:bodyPr/>
                    <a:lstStyle/>
                    <a:p>
                      <a:pPr algn="ctr"/>
                      <a:r>
                        <a:rPr lang="en-US" sz="1400" b="1">
                          <a:solidFill>
                            <a:srgbClr val="0000FF"/>
                          </a:solidFill>
                          <a:effectLst/>
                          <a:latin typeface="Times New Roman" panose="02020603050405020304" pitchFamily="18" charset="0"/>
                          <a:cs typeface="Times New Roman" panose="02020603050405020304" pitchFamily="18" charset="0"/>
                        </a:rPr>
                        <a:t>T</a:t>
                      </a:r>
                      <a:r>
                        <a:rPr lang="en-US" sz="1400" b="1" baseline="-25000">
                          <a:solidFill>
                            <a:srgbClr val="0000FF"/>
                          </a:solidFill>
                          <a:effectLst/>
                          <a:latin typeface="Times New Roman" panose="02020603050405020304" pitchFamily="18" charset="0"/>
                          <a:cs typeface="Times New Roman" panose="02020603050405020304" pitchFamily="18" charset="0"/>
                        </a:rPr>
                        <a:t>s</a:t>
                      </a:r>
                      <a:r>
                        <a:rPr lang="en-US" sz="1400" b="1">
                          <a:solidFill>
                            <a:srgbClr val="0000FF"/>
                          </a:solidFill>
                          <a:effectLst/>
                          <a:latin typeface="Times New Roman" panose="02020603050405020304" pitchFamily="18" charset="0"/>
                          <a:cs typeface="Times New Roman" panose="02020603050405020304" pitchFamily="18" charset="0"/>
                        </a:rPr>
                        <a:t>/°C</a:t>
                      </a:r>
                      <a:endParaRPr lang="zh-CN" sz="1400" b="1">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en-US" sz="1400">
                          <a:solidFill>
                            <a:srgbClr val="0000FF"/>
                          </a:solidFill>
                          <a:effectLst/>
                          <a:latin typeface="Times New Roman" panose="02020603050405020304" pitchFamily="18" charset="0"/>
                          <a:cs typeface="Times New Roman" panose="02020603050405020304" pitchFamily="18" charset="0"/>
                        </a:rPr>
                        <a:t>MSZW/°C</a:t>
                      </a:r>
                      <a:endParaRPr lang="zh-CN" sz="140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4039917956"/>
                  </a:ext>
                </a:extLst>
              </a:tr>
              <a:tr h="362392">
                <a:tc vMerge="1">
                  <a:txBody>
                    <a:bodyPr/>
                    <a:lstStyle/>
                    <a:p>
                      <a:endParaRPr lang="zh-CN" altLang="en-US" dirty="0"/>
                    </a:p>
                  </a:txBody>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Ultrasound</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FBRM</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vMerge="1">
                  <a:txBody>
                    <a:bodyPr/>
                    <a:lstStyle/>
                    <a:p>
                      <a:endParaRPr lang="zh-CN" altLang="en-US"/>
                    </a:p>
                  </a:txBody>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Ultrasound</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FBRM</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extLst>
                  <a:ext uri="{0D108BD9-81ED-4DB2-BD59-A6C34878D82A}">
                    <a16:rowId xmlns:a16="http://schemas.microsoft.com/office/drawing/2014/main" val="1136134969"/>
                  </a:ext>
                </a:extLst>
              </a:tr>
              <a:tr h="362392">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0.10</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27.39±0.27</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27.13±0.71</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rowSpan="3">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40.00</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12.61±0.27</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12.87±0.71</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719044066"/>
                  </a:ext>
                </a:extLst>
              </a:tr>
              <a:tr h="362392">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0.30</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23.18±0.11</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21.63±0.53</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16.82±0.11</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18.37±0.53</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215787218"/>
                  </a:ext>
                </a:extLst>
              </a:tr>
              <a:tr h="362392">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0.50</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21.88±0.24</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20.80±0.29</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18.12±0.24</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19.20±0.29</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418342251"/>
                  </a:ext>
                </a:extLst>
              </a:tr>
            </a:tbl>
          </a:graphicData>
        </a:graphic>
      </p:graphicFrame>
      <p:sp>
        <p:nvSpPr>
          <p:cNvPr id="10" name="文本框 9">
            <a:extLst>
              <a:ext uri="{FF2B5EF4-FFF2-40B4-BE49-F238E27FC236}">
                <a16:creationId xmlns:a16="http://schemas.microsoft.com/office/drawing/2014/main" id="{1FC0ECE3-E244-47CB-7AF6-38F2FCAABBBE}"/>
              </a:ext>
            </a:extLst>
          </p:cNvPr>
          <p:cNvSpPr txBox="1"/>
          <p:nvPr/>
        </p:nvSpPr>
        <p:spPr>
          <a:xfrm>
            <a:off x="1466655" y="4518174"/>
            <a:ext cx="6017291" cy="338554"/>
          </a:xfrm>
          <a:prstGeom prst="rect">
            <a:avLst/>
          </a:prstGeom>
          <a:noFill/>
        </p:spPr>
        <p:txBody>
          <a:bodyPr wrap="square">
            <a:spAutoFit/>
          </a:bodyPr>
          <a:lstStyle/>
          <a:p>
            <a:pPr algn="ct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采用超声浓度计及</a:t>
            </a:r>
            <a:r>
              <a:rPr kumimoji="0" lang="en-US" altLang="zh-CN" sz="1600" b="1" i="0" u="none" strike="noStrike" cap="none" normalizeH="0" baseline="0" dirty="0">
                <a:ln>
                  <a:noFill/>
                </a:ln>
                <a:solidFill>
                  <a:schemeClr val="tx1"/>
                </a:solidFill>
                <a:effectLst/>
                <a:latin typeface="Arial" pitchFamily="34" charset="0"/>
                <a:ea typeface="宋体" pitchFamily="2" charset="-122"/>
                <a:cs typeface="宋体" pitchFamily="2" charset="-122"/>
              </a:rPr>
              <a:t>FBRM</a:t>
            </a: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测定不同</a:t>
            </a:r>
            <a:r>
              <a:rPr lang="zh-CN" altLang="en-US" sz="1600" b="1" dirty="0">
                <a:latin typeface="Arial" pitchFamily="34" charset="0"/>
                <a:cs typeface="宋体" pitchFamily="2" charset="-122"/>
              </a:rPr>
              <a:t>降温</a:t>
            </a: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速率下介稳区宽度</a:t>
            </a:r>
            <a:endParaRPr lang="zh-CN" altLang="en-US" sz="1600" dirty="0"/>
          </a:p>
        </p:txBody>
      </p:sp>
      <p:sp>
        <p:nvSpPr>
          <p:cNvPr id="14" name="标题 1">
            <a:extLst>
              <a:ext uri="{FF2B5EF4-FFF2-40B4-BE49-F238E27FC236}">
                <a16:creationId xmlns:a16="http://schemas.microsoft.com/office/drawing/2014/main" id="{809906ED-470C-9D35-BE5A-AFB334CE6366}"/>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spTree>
    <p:extLst>
      <p:ext uri="{BB962C8B-B14F-4D97-AF65-F5344CB8AC3E}">
        <p14:creationId xmlns:p14="http://schemas.microsoft.com/office/powerpoint/2010/main" val="71049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295853" y="1718810"/>
            <a:ext cx="4461478" cy="461665"/>
          </a:xfrm>
          <a:prstGeom prst="rect">
            <a:avLst/>
          </a:prstGeom>
          <a:noFill/>
        </p:spPr>
        <p:txBody>
          <a:bodyPr wrap="none" rtlCol="0">
            <a:spAutoFit/>
          </a:bodyPr>
          <a:lstStyle/>
          <a:p>
            <a:pPr marL="285750" indent="-285750">
              <a:buFont typeface="Wingdings" panose="05000000000000000000" pitchFamily="2" charset="2"/>
              <a:buChar char="Ø"/>
            </a:pPr>
            <a:r>
              <a:rPr lang="zh-CN" altLang="zh-CN" sz="2400" b="1" dirty="0"/>
              <a:t>变温法测定</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endParaRPr lang="zh-CN" altLang="en-US" sz="2400" dirty="0"/>
          </a:p>
        </p:txBody>
      </p:sp>
      <p:sp>
        <p:nvSpPr>
          <p:cNvPr id="3" name="文本框 2">
            <a:extLst>
              <a:ext uri="{FF2B5EF4-FFF2-40B4-BE49-F238E27FC236}">
                <a16:creationId xmlns:a16="http://schemas.microsoft.com/office/drawing/2014/main" id="{8032FE36-080A-8E1A-BC55-430C9D94B054}"/>
              </a:ext>
            </a:extLst>
          </p:cNvPr>
          <p:cNvSpPr txBox="1"/>
          <p:nvPr/>
        </p:nvSpPr>
        <p:spPr>
          <a:xfrm>
            <a:off x="1466655" y="2258870"/>
            <a:ext cx="6017291" cy="338554"/>
          </a:xfrm>
          <a:prstGeom prst="rect">
            <a:avLst/>
          </a:prstGeom>
          <a:noFill/>
        </p:spPr>
        <p:txBody>
          <a:bodyPr wrap="square">
            <a:spAutoFit/>
          </a:bodyPr>
          <a:lstStyle/>
          <a:p>
            <a:pPr algn="ct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采用超声浓度计及</a:t>
            </a:r>
            <a:r>
              <a:rPr kumimoji="0" lang="en-US" altLang="zh-CN" sz="1600" b="1" i="0" u="none" strike="noStrike" cap="none" normalizeH="0" baseline="0" dirty="0">
                <a:ln>
                  <a:noFill/>
                </a:ln>
                <a:solidFill>
                  <a:schemeClr val="tx1"/>
                </a:solidFill>
                <a:effectLst/>
                <a:latin typeface="Arial" pitchFamily="34" charset="0"/>
                <a:ea typeface="宋体" pitchFamily="2" charset="-122"/>
                <a:cs typeface="宋体" pitchFamily="2" charset="-122"/>
              </a:rPr>
              <a:t>FBRM</a:t>
            </a: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测定不同铝离子杂质下介稳区宽度</a:t>
            </a:r>
            <a:endParaRPr lang="zh-CN" altLang="en-US" sz="1600" dirty="0"/>
          </a:p>
        </p:txBody>
      </p:sp>
      <p:graphicFrame>
        <p:nvGraphicFramePr>
          <p:cNvPr id="7" name="表格 6">
            <a:extLst>
              <a:ext uri="{FF2B5EF4-FFF2-40B4-BE49-F238E27FC236}">
                <a16:creationId xmlns:a16="http://schemas.microsoft.com/office/drawing/2014/main" id="{D8A0D6EA-FB9C-784B-4CA4-33864100D298}"/>
              </a:ext>
            </a:extLst>
          </p:cNvPr>
          <p:cNvGraphicFramePr>
            <a:graphicFrameLocks noGrp="1"/>
          </p:cNvGraphicFramePr>
          <p:nvPr>
            <p:extLst>
              <p:ext uri="{D42A27DB-BD31-4B8C-83A1-F6EECF244321}">
                <p14:modId xmlns:p14="http://schemas.microsoft.com/office/powerpoint/2010/main" val="1192606032"/>
              </p:ext>
            </p:extLst>
          </p:nvPr>
        </p:nvGraphicFramePr>
        <p:xfrm>
          <a:off x="521550" y="2585500"/>
          <a:ext cx="8010890" cy="1814515"/>
        </p:xfrm>
        <a:graphic>
          <a:graphicData uri="http://schemas.openxmlformats.org/drawingml/2006/table">
            <a:tbl>
              <a:tblPr firstRow="1" bandRow="1">
                <a:tableStyleId>{5C22544A-7EE6-4342-B048-85BDC9FD1C3A}</a:tableStyleId>
              </a:tblPr>
              <a:tblGrid>
                <a:gridCol w="1381882">
                  <a:extLst>
                    <a:ext uri="{9D8B030D-6E8A-4147-A177-3AD203B41FA5}">
                      <a16:colId xmlns:a16="http://schemas.microsoft.com/office/drawing/2014/main" val="2483654822"/>
                    </a:ext>
                  </a:extLst>
                </a:gridCol>
                <a:gridCol w="1029212">
                  <a:extLst>
                    <a:ext uri="{9D8B030D-6E8A-4147-A177-3AD203B41FA5}">
                      <a16:colId xmlns:a16="http://schemas.microsoft.com/office/drawing/2014/main" val="650762291"/>
                    </a:ext>
                  </a:extLst>
                </a:gridCol>
                <a:gridCol w="1029212">
                  <a:extLst>
                    <a:ext uri="{9D8B030D-6E8A-4147-A177-3AD203B41FA5}">
                      <a16:colId xmlns:a16="http://schemas.microsoft.com/office/drawing/2014/main" val="2246809980"/>
                    </a:ext>
                  </a:extLst>
                </a:gridCol>
                <a:gridCol w="1142646">
                  <a:extLst>
                    <a:ext uri="{9D8B030D-6E8A-4147-A177-3AD203B41FA5}">
                      <a16:colId xmlns:a16="http://schemas.microsoft.com/office/drawing/2014/main" val="4185231920"/>
                    </a:ext>
                  </a:extLst>
                </a:gridCol>
                <a:gridCol w="1142646">
                  <a:extLst>
                    <a:ext uri="{9D8B030D-6E8A-4147-A177-3AD203B41FA5}">
                      <a16:colId xmlns:a16="http://schemas.microsoft.com/office/drawing/2014/main" val="1345705294"/>
                    </a:ext>
                  </a:extLst>
                </a:gridCol>
                <a:gridCol w="1142646">
                  <a:extLst>
                    <a:ext uri="{9D8B030D-6E8A-4147-A177-3AD203B41FA5}">
                      <a16:colId xmlns:a16="http://schemas.microsoft.com/office/drawing/2014/main" val="3589707669"/>
                    </a:ext>
                  </a:extLst>
                </a:gridCol>
                <a:gridCol w="1142646">
                  <a:extLst>
                    <a:ext uri="{9D8B030D-6E8A-4147-A177-3AD203B41FA5}">
                      <a16:colId xmlns:a16="http://schemas.microsoft.com/office/drawing/2014/main" val="1726551188"/>
                    </a:ext>
                  </a:extLst>
                </a:gridCol>
              </a:tblGrid>
              <a:tr h="281974">
                <a:tc rowSpan="2">
                  <a:txBody>
                    <a:bodyPr/>
                    <a:lstStyle/>
                    <a:p>
                      <a:pPr algn="ctr"/>
                      <a:r>
                        <a:rPr lang="en-US" sz="1400" dirty="0">
                          <a:solidFill>
                            <a:srgbClr val="0000FF"/>
                          </a:solidFill>
                          <a:effectLst/>
                          <a:latin typeface="Times New Roman" panose="02020603050405020304" pitchFamily="18" charset="0"/>
                          <a:cs typeface="Times New Roman" panose="02020603050405020304" pitchFamily="18" charset="0"/>
                        </a:rPr>
                        <a:t>Aluminum ions concentration /mg·L</a:t>
                      </a:r>
                      <a:r>
                        <a:rPr lang="en-US" sz="1400" baseline="30000" dirty="0">
                          <a:solidFill>
                            <a:srgbClr val="0000FF"/>
                          </a:solidFill>
                          <a:effectLst/>
                          <a:latin typeface="Times New Roman" panose="02020603050405020304" pitchFamily="18" charset="0"/>
                          <a:cs typeface="Times New Roman" panose="02020603050405020304" pitchFamily="18" charset="0"/>
                        </a:rPr>
                        <a:t>-1</a:t>
                      </a:r>
                      <a:endParaRPr lang="zh-CN" sz="1400" baseline="300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en-US" sz="1400" dirty="0">
                          <a:solidFill>
                            <a:srgbClr val="0000FF"/>
                          </a:solidFill>
                          <a:effectLst/>
                          <a:latin typeface="Times New Roman" panose="02020603050405020304" pitchFamily="18" charset="0"/>
                          <a:cs typeface="Times New Roman" panose="02020603050405020304" pitchFamily="18" charset="0"/>
                        </a:rPr>
                        <a:t>T</a:t>
                      </a:r>
                      <a:r>
                        <a:rPr lang="en-US" sz="1400" baseline="-25000" dirty="0">
                          <a:solidFill>
                            <a:srgbClr val="0000FF"/>
                          </a:solidFill>
                          <a:effectLst/>
                          <a:latin typeface="Times New Roman" panose="02020603050405020304" pitchFamily="18" charset="0"/>
                          <a:cs typeface="Times New Roman" panose="02020603050405020304" pitchFamily="18" charset="0"/>
                        </a:rPr>
                        <a:t>c</a:t>
                      </a:r>
                      <a:r>
                        <a:rPr lang="en-US" sz="1400" dirty="0">
                          <a:solidFill>
                            <a:srgbClr val="0000FF"/>
                          </a:solidFill>
                          <a:effectLst/>
                          <a:latin typeface="Times New Roman" panose="02020603050405020304" pitchFamily="18" charset="0"/>
                          <a:cs typeface="Times New Roman" panose="02020603050405020304" pitchFamily="18" charset="0"/>
                        </a:rPr>
                        <a:t> /°C</a:t>
                      </a:r>
                      <a:endParaRPr 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000FF"/>
                          </a:solidFill>
                          <a:effectLst/>
                          <a:latin typeface="Times New Roman" panose="02020603050405020304" pitchFamily="18" charset="0"/>
                          <a:cs typeface="Times New Roman" panose="02020603050405020304" pitchFamily="18" charset="0"/>
                        </a:rPr>
                        <a:t>T</a:t>
                      </a:r>
                      <a:r>
                        <a:rPr lang="en-US" altLang="zh-CN" sz="1400" baseline="-25000" dirty="0">
                          <a:solidFill>
                            <a:srgbClr val="0000FF"/>
                          </a:solidFill>
                          <a:effectLst/>
                          <a:latin typeface="Times New Roman" panose="02020603050405020304" pitchFamily="18" charset="0"/>
                          <a:cs typeface="Times New Roman" panose="02020603050405020304" pitchFamily="18" charset="0"/>
                        </a:rPr>
                        <a:t>s</a:t>
                      </a:r>
                      <a:r>
                        <a:rPr lang="en-US" altLang="zh-CN" sz="1400" dirty="0">
                          <a:solidFill>
                            <a:srgbClr val="0000FF"/>
                          </a:solidFill>
                          <a:effectLst/>
                          <a:latin typeface="Times New Roman" panose="02020603050405020304" pitchFamily="18" charset="0"/>
                          <a:cs typeface="Times New Roman" panose="02020603050405020304" pitchFamily="18" charset="0"/>
                        </a:rPr>
                        <a:t> /°C</a:t>
                      </a:r>
                      <a:endParaRPr lang="zh-CN" alt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pPr algn="ctr"/>
                      <a:endParaRPr 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en-US" sz="1400" dirty="0">
                          <a:solidFill>
                            <a:srgbClr val="0000FF"/>
                          </a:solidFill>
                          <a:effectLst/>
                          <a:latin typeface="Times New Roman" panose="02020603050405020304" pitchFamily="18" charset="0"/>
                          <a:cs typeface="Times New Roman" panose="02020603050405020304" pitchFamily="18" charset="0"/>
                        </a:rPr>
                        <a:t>MSZW/°C</a:t>
                      </a:r>
                      <a:endParaRPr 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4039917956"/>
                  </a:ext>
                </a:extLst>
              </a:tr>
              <a:tr h="594339">
                <a:tc vMerge="1">
                  <a:txBody>
                    <a:bodyPr/>
                    <a:lstStyle/>
                    <a:p>
                      <a:endParaRPr lang="zh-CN" altLang="en-US"/>
                    </a:p>
                  </a:txBody>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Ultrasound</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FBRM</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Ultrasound</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FBRM</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Ultrasound</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FBRM</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extLst>
                  <a:ext uri="{0D108BD9-81ED-4DB2-BD59-A6C34878D82A}">
                    <a16:rowId xmlns:a16="http://schemas.microsoft.com/office/drawing/2014/main" val="1136134969"/>
                  </a:ext>
                </a:extLst>
              </a:tr>
              <a:tr h="312734">
                <a:tc>
                  <a:txBody>
                    <a:bodyPr/>
                    <a:lstStyle/>
                    <a:p>
                      <a:pPr algn="ctr"/>
                      <a:r>
                        <a:rPr lang="en-US" sz="1400" b="1" dirty="0">
                          <a:effectLst/>
                          <a:latin typeface="Times New Roman" panose="02020603050405020304" pitchFamily="18" charset="0"/>
                          <a:cs typeface="Times New Roman" panose="02020603050405020304" pitchFamily="18" charset="0"/>
                        </a:rPr>
                        <a:t>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dirty="0">
                          <a:solidFill>
                            <a:schemeClr val="dk1"/>
                          </a:solidFill>
                          <a:effectLst/>
                          <a:latin typeface="Times New Roman" panose="02020603050405020304" pitchFamily="18" charset="0"/>
                          <a:ea typeface="+mn-ea"/>
                          <a:cs typeface="Times New Roman" panose="02020603050405020304" pitchFamily="18" charset="0"/>
                        </a:rPr>
                        <a:t>24.53±0.31</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dirty="0">
                          <a:solidFill>
                            <a:schemeClr val="dk1"/>
                          </a:solidFill>
                          <a:effectLst/>
                          <a:latin typeface="Times New Roman" panose="02020603050405020304" pitchFamily="18" charset="0"/>
                          <a:ea typeface="+mn-ea"/>
                          <a:cs typeface="Times New Roman" panose="02020603050405020304" pitchFamily="18" charset="0"/>
                        </a:rPr>
                        <a:t>23.96±0.49</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a:solidFill>
                            <a:schemeClr val="dk1"/>
                          </a:solidFill>
                          <a:effectLst/>
                          <a:latin typeface="Times New Roman" panose="02020603050405020304" pitchFamily="18" charset="0"/>
                          <a:ea typeface="+mn-ea"/>
                          <a:cs typeface="Times New Roman" panose="02020603050405020304" pitchFamily="18" charset="0"/>
                        </a:rPr>
                        <a:t>39.89±0.08</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dirty="0">
                          <a:solidFill>
                            <a:schemeClr val="dk1"/>
                          </a:solidFill>
                          <a:effectLst/>
                          <a:latin typeface="Times New Roman" panose="02020603050405020304" pitchFamily="18" charset="0"/>
                          <a:ea typeface="+mn-ea"/>
                          <a:cs typeface="Times New Roman" panose="02020603050405020304" pitchFamily="18" charset="0"/>
                        </a:rPr>
                        <a:t>39.93±0.17</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a:solidFill>
                            <a:schemeClr val="dk1"/>
                          </a:solidFill>
                          <a:effectLst/>
                          <a:latin typeface="Times New Roman" panose="02020603050405020304" pitchFamily="18" charset="0"/>
                          <a:ea typeface="+mn-ea"/>
                          <a:cs typeface="Times New Roman" panose="02020603050405020304" pitchFamily="18" charset="0"/>
                        </a:rPr>
                        <a:t>15.36</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a:solidFill>
                            <a:schemeClr val="dk1"/>
                          </a:solidFill>
                          <a:effectLst/>
                          <a:latin typeface="Times New Roman" panose="02020603050405020304" pitchFamily="18" charset="0"/>
                          <a:ea typeface="+mn-ea"/>
                          <a:cs typeface="Times New Roman" panose="02020603050405020304" pitchFamily="18" charset="0"/>
                        </a:rPr>
                        <a:t>15.97</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719044066"/>
                  </a:ext>
                </a:extLst>
              </a:tr>
              <a:tr h="312734">
                <a:tc>
                  <a:txBody>
                    <a:bodyPr/>
                    <a:lstStyle/>
                    <a:p>
                      <a:pPr algn="ctr"/>
                      <a:r>
                        <a:rPr lang="en-US" sz="1400" b="1" dirty="0">
                          <a:effectLst/>
                          <a:latin typeface="Times New Roman" panose="02020603050405020304" pitchFamily="18" charset="0"/>
                          <a:cs typeface="Times New Roman" panose="02020603050405020304" pitchFamily="18" charset="0"/>
                        </a:rPr>
                        <a:t>10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a:solidFill>
                            <a:schemeClr val="dk1"/>
                          </a:solidFill>
                          <a:effectLst/>
                          <a:latin typeface="Times New Roman" panose="02020603050405020304" pitchFamily="18" charset="0"/>
                          <a:ea typeface="+mn-ea"/>
                          <a:cs typeface="Times New Roman" panose="02020603050405020304" pitchFamily="18" charset="0"/>
                        </a:rPr>
                        <a:t>23.70±0.24</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a:solidFill>
                            <a:schemeClr val="dk1"/>
                          </a:solidFill>
                          <a:effectLst/>
                          <a:latin typeface="Times New Roman" panose="02020603050405020304" pitchFamily="18" charset="0"/>
                          <a:ea typeface="+mn-ea"/>
                          <a:cs typeface="Times New Roman" panose="02020603050405020304" pitchFamily="18" charset="0"/>
                        </a:rPr>
                        <a:t>23.23±0.42</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dirty="0">
                          <a:solidFill>
                            <a:schemeClr val="dk1"/>
                          </a:solidFill>
                          <a:effectLst/>
                          <a:latin typeface="Times New Roman" panose="02020603050405020304" pitchFamily="18" charset="0"/>
                          <a:ea typeface="+mn-ea"/>
                          <a:cs typeface="Times New Roman" panose="02020603050405020304" pitchFamily="18" charset="0"/>
                        </a:rPr>
                        <a:t>39.83±0.13</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dirty="0">
                          <a:solidFill>
                            <a:schemeClr val="dk1"/>
                          </a:solidFill>
                          <a:effectLst/>
                          <a:latin typeface="Times New Roman" panose="02020603050405020304" pitchFamily="18" charset="0"/>
                          <a:ea typeface="+mn-ea"/>
                          <a:cs typeface="Times New Roman" panose="02020603050405020304" pitchFamily="18" charset="0"/>
                        </a:rPr>
                        <a:t>39.77±0.35</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dirty="0">
                          <a:solidFill>
                            <a:schemeClr val="dk1"/>
                          </a:solidFill>
                          <a:effectLst/>
                          <a:latin typeface="Times New Roman" panose="02020603050405020304" pitchFamily="18" charset="0"/>
                          <a:ea typeface="+mn-ea"/>
                          <a:cs typeface="Times New Roman" panose="02020603050405020304" pitchFamily="18" charset="0"/>
                        </a:rPr>
                        <a:t>16.13</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dirty="0">
                          <a:solidFill>
                            <a:schemeClr val="dk1"/>
                          </a:solidFill>
                          <a:effectLst/>
                          <a:latin typeface="Times New Roman" panose="02020603050405020304" pitchFamily="18" charset="0"/>
                          <a:ea typeface="+mn-ea"/>
                          <a:cs typeface="Times New Roman" panose="02020603050405020304" pitchFamily="18" charset="0"/>
                        </a:rPr>
                        <a:t>16.54</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215787218"/>
                  </a:ext>
                </a:extLst>
              </a:tr>
              <a:tr h="312734">
                <a:tc>
                  <a:txBody>
                    <a:bodyPr/>
                    <a:lstStyle/>
                    <a:p>
                      <a:pPr algn="ctr"/>
                      <a:r>
                        <a:rPr lang="en-US" sz="1400" b="1" dirty="0">
                          <a:effectLst/>
                          <a:latin typeface="Times New Roman" panose="02020603050405020304" pitchFamily="18" charset="0"/>
                          <a:cs typeface="Times New Roman" panose="02020603050405020304" pitchFamily="18" charset="0"/>
                        </a:rPr>
                        <a:t>50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a:solidFill>
                            <a:schemeClr val="dk1"/>
                          </a:solidFill>
                          <a:effectLst/>
                          <a:latin typeface="Times New Roman" panose="02020603050405020304" pitchFamily="18" charset="0"/>
                          <a:ea typeface="+mn-ea"/>
                          <a:cs typeface="Times New Roman" panose="02020603050405020304" pitchFamily="18" charset="0"/>
                        </a:rPr>
                        <a:t>16.19±0.03</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a:solidFill>
                            <a:schemeClr val="dk1"/>
                          </a:solidFill>
                          <a:effectLst/>
                          <a:latin typeface="Times New Roman" panose="02020603050405020304" pitchFamily="18" charset="0"/>
                          <a:ea typeface="+mn-ea"/>
                          <a:cs typeface="Times New Roman" panose="02020603050405020304" pitchFamily="18" charset="0"/>
                        </a:rPr>
                        <a:t>16.06±0.28</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dirty="0">
                          <a:solidFill>
                            <a:schemeClr val="dk1"/>
                          </a:solidFill>
                          <a:effectLst/>
                          <a:latin typeface="Times New Roman" panose="02020603050405020304" pitchFamily="18" charset="0"/>
                          <a:ea typeface="+mn-ea"/>
                          <a:cs typeface="Times New Roman" panose="02020603050405020304" pitchFamily="18" charset="0"/>
                        </a:rPr>
                        <a:t>39.69±0.07</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a:solidFill>
                            <a:schemeClr val="dk1"/>
                          </a:solidFill>
                          <a:effectLst/>
                          <a:latin typeface="Times New Roman" panose="02020603050405020304" pitchFamily="18" charset="0"/>
                          <a:ea typeface="+mn-ea"/>
                          <a:cs typeface="Times New Roman" panose="02020603050405020304" pitchFamily="18" charset="0"/>
                        </a:rPr>
                        <a:t>39.63±0.11</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dirty="0">
                          <a:solidFill>
                            <a:schemeClr val="dk1"/>
                          </a:solidFill>
                          <a:effectLst/>
                          <a:latin typeface="Times New Roman" panose="02020603050405020304" pitchFamily="18" charset="0"/>
                          <a:ea typeface="+mn-ea"/>
                          <a:cs typeface="Times New Roman" panose="02020603050405020304" pitchFamily="18" charset="0"/>
                        </a:rPr>
                        <a:t>23.50</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b="1" kern="1200" dirty="0">
                          <a:solidFill>
                            <a:schemeClr val="dk1"/>
                          </a:solidFill>
                          <a:effectLst/>
                          <a:latin typeface="Times New Roman" panose="02020603050405020304" pitchFamily="18" charset="0"/>
                          <a:ea typeface="+mn-ea"/>
                          <a:cs typeface="Times New Roman" panose="02020603050405020304" pitchFamily="18" charset="0"/>
                        </a:rPr>
                        <a:t>23.57</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418342251"/>
                  </a:ext>
                </a:extLst>
              </a:tr>
            </a:tbl>
          </a:graphicData>
        </a:graphic>
      </p:graphicFrame>
      <p:sp>
        <p:nvSpPr>
          <p:cNvPr id="10" name="文本框 9">
            <a:extLst>
              <a:ext uri="{FF2B5EF4-FFF2-40B4-BE49-F238E27FC236}">
                <a16:creationId xmlns:a16="http://schemas.microsoft.com/office/drawing/2014/main" id="{1FC0ECE3-E244-47CB-7AF6-38F2FCAABBBE}"/>
              </a:ext>
            </a:extLst>
          </p:cNvPr>
          <p:cNvSpPr txBox="1"/>
          <p:nvPr/>
        </p:nvSpPr>
        <p:spPr>
          <a:xfrm>
            <a:off x="1466655" y="4518174"/>
            <a:ext cx="6017291" cy="338554"/>
          </a:xfrm>
          <a:prstGeom prst="rect">
            <a:avLst/>
          </a:prstGeom>
          <a:noFill/>
        </p:spPr>
        <p:txBody>
          <a:bodyPr wrap="square">
            <a:spAutoFit/>
          </a:bodyPr>
          <a:lstStyle/>
          <a:p>
            <a:pPr algn="ct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采用超声浓度计及</a:t>
            </a:r>
            <a:r>
              <a:rPr kumimoji="0" lang="en-US" altLang="zh-CN" sz="1600" b="1" i="0" u="none" strike="noStrike" cap="none" normalizeH="0" baseline="0" dirty="0">
                <a:ln>
                  <a:noFill/>
                </a:ln>
                <a:solidFill>
                  <a:schemeClr val="tx1"/>
                </a:solidFill>
                <a:effectLst/>
                <a:latin typeface="Arial" pitchFamily="34" charset="0"/>
                <a:ea typeface="宋体" pitchFamily="2" charset="-122"/>
                <a:cs typeface="宋体" pitchFamily="2" charset="-122"/>
              </a:rPr>
              <a:t>FBRM</a:t>
            </a: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测定不同硅离子杂质下介稳区宽度</a:t>
            </a:r>
            <a:endParaRPr lang="zh-CN" altLang="en-US" sz="1600" dirty="0"/>
          </a:p>
        </p:txBody>
      </p:sp>
      <p:graphicFrame>
        <p:nvGraphicFramePr>
          <p:cNvPr id="2" name="表格 1">
            <a:extLst>
              <a:ext uri="{FF2B5EF4-FFF2-40B4-BE49-F238E27FC236}">
                <a16:creationId xmlns:a16="http://schemas.microsoft.com/office/drawing/2014/main" id="{260A9F90-C3C9-503F-B9F6-1B2296F9BE4C}"/>
              </a:ext>
            </a:extLst>
          </p:cNvPr>
          <p:cNvGraphicFramePr>
            <a:graphicFrameLocks noGrp="1"/>
          </p:cNvGraphicFramePr>
          <p:nvPr>
            <p:extLst>
              <p:ext uri="{D42A27DB-BD31-4B8C-83A1-F6EECF244321}">
                <p14:modId xmlns:p14="http://schemas.microsoft.com/office/powerpoint/2010/main" val="4194210011"/>
              </p:ext>
            </p:extLst>
          </p:nvPr>
        </p:nvGraphicFramePr>
        <p:xfrm>
          <a:off x="521550" y="4958829"/>
          <a:ext cx="8010890" cy="1814515"/>
        </p:xfrm>
        <a:graphic>
          <a:graphicData uri="http://schemas.openxmlformats.org/drawingml/2006/table">
            <a:tbl>
              <a:tblPr firstRow="1" bandRow="1">
                <a:tableStyleId>{5C22544A-7EE6-4342-B048-85BDC9FD1C3A}</a:tableStyleId>
              </a:tblPr>
              <a:tblGrid>
                <a:gridCol w="1381882">
                  <a:extLst>
                    <a:ext uri="{9D8B030D-6E8A-4147-A177-3AD203B41FA5}">
                      <a16:colId xmlns:a16="http://schemas.microsoft.com/office/drawing/2014/main" val="2483654822"/>
                    </a:ext>
                  </a:extLst>
                </a:gridCol>
                <a:gridCol w="1029212">
                  <a:extLst>
                    <a:ext uri="{9D8B030D-6E8A-4147-A177-3AD203B41FA5}">
                      <a16:colId xmlns:a16="http://schemas.microsoft.com/office/drawing/2014/main" val="650762291"/>
                    </a:ext>
                  </a:extLst>
                </a:gridCol>
                <a:gridCol w="1029212">
                  <a:extLst>
                    <a:ext uri="{9D8B030D-6E8A-4147-A177-3AD203B41FA5}">
                      <a16:colId xmlns:a16="http://schemas.microsoft.com/office/drawing/2014/main" val="2246809980"/>
                    </a:ext>
                  </a:extLst>
                </a:gridCol>
                <a:gridCol w="1142646">
                  <a:extLst>
                    <a:ext uri="{9D8B030D-6E8A-4147-A177-3AD203B41FA5}">
                      <a16:colId xmlns:a16="http://schemas.microsoft.com/office/drawing/2014/main" val="4185231920"/>
                    </a:ext>
                  </a:extLst>
                </a:gridCol>
                <a:gridCol w="1142646">
                  <a:extLst>
                    <a:ext uri="{9D8B030D-6E8A-4147-A177-3AD203B41FA5}">
                      <a16:colId xmlns:a16="http://schemas.microsoft.com/office/drawing/2014/main" val="1345705294"/>
                    </a:ext>
                  </a:extLst>
                </a:gridCol>
                <a:gridCol w="1142646">
                  <a:extLst>
                    <a:ext uri="{9D8B030D-6E8A-4147-A177-3AD203B41FA5}">
                      <a16:colId xmlns:a16="http://schemas.microsoft.com/office/drawing/2014/main" val="3589707669"/>
                    </a:ext>
                  </a:extLst>
                </a:gridCol>
                <a:gridCol w="1142646">
                  <a:extLst>
                    <a:ext uri="{9D8B030D-6E8A-4147-A177-3AD203B41FA5}">
                      <a16:colId xmlns:a16="http://schemas.microsoft.com/office/drawing/2014/main" val="1726551188"/>
                    </a:ext>
                  </a:extLst>
                </a:gridCol>
              </a:tblGrid>
              <a:tr h="281974">
                <a:tc rowSpan="2">
                  <a:txBody>
                    <a:bodyPr/>
                    <a:lstStyle/>
                    <a:p>
                      <a:pPr algn="ctr"/>
                      <a:r>
                        <a:rPr lang="en-US" sz="1400" dirty="0">
                          <a:solidFill>
                            <a:srgbClr val="0000FF"/>
                          </a:solidFill>
                          <a:effectLst/>
                          <a:latin typeface="Times New Roman" panose="02020603050405020304" pitchFamily="18" charset="0"/>
                          <a:cs typeface="Times New Roman" panose="02020603050405020304" pitchFamily="18" charset="0"/>
                        </a:rPr>
                        <a:t>Silicon ions concentration /mg·L</a:t>
                      </a:r>
                      <a:r>
                        <a:rPr lang="en-US" sz="1400" baseline="30000" dirty="0">
                          <a:solidFill>
                            <a:srgbClr val="0000FF"/>
                          </a:solidFill>
                          <a:effectLst/>
                          <a:latin typeface="Times New Roman" panose="02020603050405020304" pitchFamily="18" charset="0"/>
                          <a:cs typeface="Times New Roman" panose="02020603050405020304" pitchFamily="18" charset="0"/>
                        </a:rPr>
                        <a:t>-1</a:t>
                      </a:r>
                      <a:endParaRPr lang="zh-CN" sz="1400" baseline="300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en-US" sz="1400" dirty="0">
                          <a:solidFill>
                            <a:srgbClr val="0000FF"/>
                          </a:solidFill>
                          <a:effectLst/>
                          <a:latin typeface="Times New Roman" panose="02020603050405020304" pitchFamily="18" charset="0"/>
                          <a:cs typeface="Times New Roman" panose="02020603050405020304" pitchFamily="18" charset="0"/>
                        </a:rPr>
                        <a:t>T</a:t>
                      </a:r>
                      <a:r>
                        <a:rPr lang="en-US" sz="1400" baseline="-25000" dirty="0">
                          <a:solidFill>
                            <a:srgbClr val="0000FF"/>
                          </a:solidFill>
                          <a:effectLst/>
                          <a:latin typeface="Times New Roman" panose="02020603050405020304" pitchFamily="18" charset="0"/>
                          <a:cs typeface="Times New Roman" panose="02020603050405020304" pitchFamily="18" charset="0"/>
                        </a:rPr>
                        <a:t>c</a:t>
                      </a:r>
                      <a:r>
                        <a:rPr lang="en-US" sz="1400" dirty="0">
                          <a:solidFill>
                            <a:srgbClr val="0000FF"/>
                          </a:solidFill>
                          <a:effectLst/>
                          <a:latin typeface="Times New Roman" panose="02020603050405020304" pitchFamily="18" charset="0"/>
                          <a:cs typeface="Times New Roman" panose="02020603050405020304" pitchFamily="18" charset="0"/>
                        </a:rPr>
                        <a:t> /°C</a:t>
                      </a:r>
                      <a:endParaRPr 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000FF"/>
                          </a:solidFill>
                          <a:effectLst/>
                          <a:latin typeface="Times New Roman" panose="02020603050405020304" pitchFamily="18" charset="0"/>
                          <a:cs typeface="Times New Roman" panose="02020603050405020304" pitchFamily="18" charset="0"/>
                        </a:rPr>
                        <a:t>T</a:t>
                      </a:r>
                      <a:r>
                        <a:rPr lang="en-US" altLang="zh-CN" sz="1400" baseline="-25000" dirty="0">
                          <a:solidFill>
                            <a:srgbClr val="0000FF"/>
                          </a:solidFill>
                          <a:effectLst/>
                          <a:latin typeface="Times New Roman" panose="02020603050405020304" pitchFamily="18" charset="0"/>
                          <a:cs typeface="Times New Roman" panose="02020603050405020304" pitchFamily="18" charset="0"/>
                        </a:rPr>
                        <a:t>s</a:t>
                      </a:r>
                      <a:r>
                        <a:rPr lang="en-US" altLang="zh-CN" sz="1400" dirty="0">
                          <a:solidFill>
                            <a:srgbClr val="0000FF"/>
                          </a:solidFill>
                          <a:effectLst/>
                          <a:latin typeface="Times New Roman" panose="02020603050405020304" pitchFamily="18" charset="0"/>
                          <a:cs typeface="Times New Roman" panose="02020603050405020304" pitchFamily="18" charset="0"/>
                        </a:rPr>
                        <a:t> /°C</a:t>
                      </a:r>
                      <a:endParaRPr lang="zh-CN" alt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pPr algn="ctr"/>
                      <a:endParaRPr 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en-US" sz="1400" dirty="0">
                          <a:solidFill>
                            <a:srgbClr val="0000FF"/>
                          </a:solidFill>
                          <a:effectLst/>
                          <a:latin typeface="Times New Roman" panose="02020603050405020304" pitchFamily="18" charset="0"/>
                          <a:cs typeface="Times New Roman" panose="02020603050405020304" pitchFamily="18" charset="0"/>
                        </a:rPr>
                        <a:t>MSZW/°C</a:t>
                      </a:r>
                      <a:endParaRPr lang="zh-CN" sz="14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4039917956"/>
                  </a:ext>
                </a:extLst>
              </a:tr>
              <a:tr h="594339">
                <a:tc vMerge="1">
                  <a:txBody>
                    <a:bodyPr/>
                    <a:lstStyle/>
                    <a:p>
                      <a:endParaRPr lang="zh-CN" altLang="en-US"/>
                    </a:p>
                  </a:txBody>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Ultrasound</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FBRM</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Ultrasound</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FBRM</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Ultrasound</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tc>
                  <a:txBody>
                    <a:bodyPr/>
                    <a:lstStyle/>
                    <a:p>
                      <a:pPr algn="ctr"/>
                      <a:r>
                        <a:rPr lang="en-US" sz="1400" b="1" dirty="0">
                          <a:solidFill>
                            <a:srgbClr val="0000FF"/>
                          </a:solidFill>
                          <a:effectLst/>
                          <a:latin typeface="Times New Roman" panose="02020603050405020304" pitchFamily="18" charset="0"/>
                          <a:cs typeface="Times New Roman" panose="02020603050405020304" pitchFamily="18" charset="0"/>
                        </a:rPr>
                        <a:t>FBRM</a:t>
                      </a:r>
                      <a:endParaRPr lang="zh-CN" sz="1400" b="1"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BBE0E3"/>
                    </a:solidFill>
                  </a:tcPr>
                </a:tc>
                <a:extLst>
                  <a:ext uri="{0D108BD9-81ED-4DB2-BD59-A6C34878D82A}">
                    <a16:rowId xmlns:a16="http://schemas.microsoft.com/office/drawing/2014/main" val="1136134969"/>
                  </a:ext>
                </a:extLst>
              </a:tr>
              <a:tr h="312734">
                <a:tc>
                  <a:txBody>
                    <a:bodyPr/>
                    <a:lstStyle/>
                    <a:p>
                      <a:pPr algn="ctr"/>
                      <a:r>
                        <a:rPr lang="en-US" sz="1400" b="1" dirty="0">
                          <a:effectLst/>
                          <a:latin typeface="Times New Roman" panose="02020603050405020304" pitchFamily="18" charset="0"/>
                          <a:cs typeface="Times New Roman" panose="02020603050405020304" pitchFamily="18" charset="0"/>
                        </a:rPr>
                        <a:t>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25.13±0.26</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23.52±0.67</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39.89±0.08</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39.96±0.17</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14.76</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16.44</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719044066"/>
                  </a:ext>
                </a:extLst>
              </a:tr>
              <a:tr h="312734">
                <a:tc>
                  <a:txBody>
                    <a:bodyPr/>
                    <a:lstStyle/>
                    <a:p>
                      <a:pPr algn="ctr"/>
                      <a:r>
                        <a:rPr lang="en-US" sz="1400" b="1" dirty="0">
                          <a:effectLst/>
                          <a:latin typeface="Times New Roman" panose="02020603050405020304" pitchFamily="18" charset="0"/>
                          <a:cs typeface="Times New Roman" panose="02020603050405020304" pitchFamily="18" charset="0"/>
                        </a:rPr>
                        <a:t>10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23.21±0.19</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21.99±0.34</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39.83±0.13</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39.91±0.35</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16.62</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17.92</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215787218"/>
                  </a:ext>
                </a:extLst>
              </a:tr>
              <a:tr h="312734">
                <a:tc>
                  <a:txBody>
                    <a:bodyPr/>
                    <a:lstStyle/>
                    <a:p>
                      <a:pPr algn="ctr"/>
                      <a:r>
                        <a:rPr lang="en-US" sz="1400" b="1" dirty="0">
                          <a:effectLst/>
                          <a:latin typeface="Times New Roman" panose="02020603050405020304" pitchFamily="18" charset="0"/>
                          <a:cs typeface="Times New Roman" panose="02020603050405020304" pitchFamily="18" charset="0"/>
                        </a:rPr>
                        <a:t>50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22.01±0.31</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20.01±0.43</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39.82±0.07</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a:solidFill>
                            <a:schemeClr val="dk1"/>
                          </a:solidFill>
                          <a:effectLst/>
                          <a:latin typeface="Times New Roman" panose="02020603050405020304" pitchFamily="18" charset="0"/>
                          <a:ea typeface="+mn-ea"/>
                          <a:cs typeface="Times New Roman" panose="02020603050405020304" pitchFamily="18" charset="0"/>
                        </a:rPr>
                        <a:t>39.86±0.11</a:t>
                      </a:r>
                      <a:endParaRPr lang="zh-CN" altLang="en-US" sz="1400" b="1"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17.81</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400" b="1" kern="1200" dirty="0">
                          <a:solidFill>
                            <a:schemeClr val="dk1"/>
                          </a:solidFill>
                          <a:effectLst/>
                          <a:latin typeface="Times New Roman" panose="02020603050405020304" pitchFamily="18" charset="0"/>
                          <a:ea typeface="+mn-ea"/>
                          <a:cs typeface="Times New Roman" panose="02020603050405020304" pitchFamily="18" charset="0"/>
                        </a:rPr>
                        <a:t>19.85</a:t>
                      </a:r>
                      <a:endParaRPr lang="zh-CN" altLang="en-US" sz="1400" b="1"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418342251"/>
                  </a:ext>
                </a:extLst>
              </a:tr>
            </a:tbl>
          </a:graphicData>
        </a:graphic>
      </p:graphicFrame>
      <p:sp>
        <p:nvSpPr>
          <p:cNvPr id="8" name="标题 1">
            <a:extLst>
              <a:ext uri="{FF2B5EF4-FFF2-40B4-BE49-F238E27FC236}">
                <a16:creationId xmlns:a16="http://schemas.microsoft.com/office/drawing/2014/main" id="{0DFD693C-8E78-A24B-F404-A09457CD4664}"/>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spTree>
    <p:extLst>
      <p:ext uri="{BB962C8B-B14F-4D97-AF65-F5344CB8AC3E}">
        <p14:creationId xmlns:p14="http://schemas.microsoft.com/office/powerpoint/2010/main" val="9379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295853" y="1718810"/>
            <a:ext cx="4461478" cy="461665"/>
          </a:xfrm>
          <a:prstGeom prst="rect">
            <a:avLst/>
          </a:prstGeom>
          <a:noFill/>
        </p:spPr>
        <p:txBody>
          <a:bodyPr wrap="none" rtlCol="0">
            <a:spAutoFit/>
          </a:bodyPr>
          <a:lstStyle/>
          <a:p>
            <a:pPr marL="285750" indent="-285750">
              <a:buFont typeface="Wingdings" panose="05000000000000000000" pitchFamily="2" charset="2"/>
              <a:buChar char="Ø"/>
            </a:pPr>
            <a:r>
              <a:rPr lang="zh-CN" altLang="zh-CN" sz="2400" b="1" dirty="0"/>
              <a:t>变温法测定</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endParaRPr lang="zh-CN" altLang="en-US" sz="2400" dirty="0"/>
          </a:p>
        </p:txBody>
      </p:sp>
      <p:pic>
        <p:nvPicPr>
          <p:cNvPr id="25633" name="图片 25632">
            <a:extLst>
              <a:ext uri="{FF2B5EF4-FFF2-40B4-BE49-F238E27FC236}">
                <a16:creationId xmlns:a16="http://schemas.microsoft.com/office/drawing/2014/main" id="{BC14366B-C4B8-A3D2-D260-40BA6CC57E18}"/>
              </a:ext>
            </a:extLst>
          </p:cNvPr>
          <p:cNvPicPr>
            <a:picLocks noChangeAspect="1"/>
          </p:cNvPicPr>
          <p:nvPr/>
        </p:nvPicPr>
        <p:blipFill>
          <a:blip r:embed="rId3"/>
          <a:stretch>
            <a:fillRect/>
          </a:stretch>
        </p:blipFill>
        <p:spPr>
          <a:xfrm>
            <a:off x="460375" y="2290379"/>
            <a:ext cx="4233352" cy="4412685"/>
          </a:xfrm>
          <a:prstGeom prst="rect">
            <a:avLst/>
          </a:prstGeom>
        </p:spPr>
      </p:pic>
      <p:pic>
        <p:nvPicPr>
          <p:cNvPr id="25648" name="图片 25647">
            <a:extLst>
              <a:ext uri="{FF2B5EF4-FFF2-40B4-BE49-F238E27FC236}">
                <a16:creationId xmlns:a16="http://schemas.microsoft.com/office/drawing/2014/main" id="{42609D77-72C5-DE37-A51B-BF482C494A81}"/>
              </a:ext>
            </a:extLst>
          </p:cNvPr>
          <p:cNvPicPr>
            <a:picLocks noChangeAspect="1"/>
          </p:cNvPicPr>
          <p:nvPr/>
        </p:nvPicPr>
        <p:blipFill>
          <a:blip r:embed="rId4"/>
          <a:stretch>
            <a:fillRect/>
          </a:stretch>
        </p:blipFill>
        <p:spPr>
          <a:xfrm>
            <a:off x="4693727" y="2290378"/>
            <a:ext cx="4214948" cy="4412686"/>
          </a:xfrm>
          <a:prstGeom prst="rect">
            <a:avLst/>
          </a:prstGeom>
        </p:spPr>
      </p:pic>
      <p:sp>
        <p:nvSpPr>
          <p:cNvPr id="25651" name="标题 1">
            <a:extLst>
              <a:ext uri="{FF2B5EF4-FFF2-40B4-BE49-F238E27FC236}">
                <a16:creationId xmlns:a16="http://schemas.microsoft.com/office/drawing/2014/main" id="{B32C5E6A-1837-2E4B-FC37-1D6384539DCF}"/>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spTree>
    <p:extLst>
      <p:ext uri="{BB962C8B-B14F-4D97-AF65-F5344CB8AC3E}">
        <p14:creationId xmlns:p14="http://schemas.microsoft.com/office/powerpoint/2010/main" val="67211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295853" y="1718810"/>
            <a:ext cx="4461478" cy="461665"/>
          </a:xfrm>
          <a:prstGeom prst="rect">
            <a:avLst/>
          </a:prstGeom>
          <a:noFill/>
        </p:spPr>
        <p:txBody>
          <a:bodyPr wrap="none" rtlCol="0">
            <a:spAutoFit/>
          </a:bodyPr>
          <a:lstStyle/>
          <a:p>
            <a:pPr marL="285750" indent="-285750">
              <a:buFont typeface="Wingdings" panose="05000000000000000000" pitchFamily="2" charset="2"/>
              <a:buChar char="Ø"/>
            </a:pPr>
            <a:r>
              <a:rPr lang="zh-CN" altLang="zh-CN" sz="2400" b="1" dirty="0"/>
              <a:t>变温法测定</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endParaRPr lang="zh-CN" altLang="en-US" sz="2400" dirty="0"/>
          </a:p>
        </p:txBody>
      </p:sp>
      <p:pic>
        <p:nvPicPr>
          <p:cNvPr id="133122" name="Picture 2">
            <a:extLst>
              <a:ext uri="{FF2B5EF4-FFF2-40B4-BE49-F238E27FC236}">
                <a16:creationId xmlns:a16="http://schemas.microsoft.com/office/drawing/2014/main" id="{28ED7727-DA3E-88D1-E87A-3572FFFE83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396" y="3012442"/>
            <a:ext cx="3481555" cy="275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直接箭头连接符 1">
            <a:extLst>
              <a:ext uri="{FF2B5EF4-FFF2-40B4-BE49-F238E27FC236}">
                <a16:creationId xmlns:a16="http://schemas.microsoft.com/office/drawing/2014/main" id="{A792FD40-20DA-2D35-CE6F-24965BEC1EEE}"/>
              </a:ext>
            </a:extLst>
          </p:cNvPr>
          <p:cNvCxnSpPr>
            <a:cxnSpLocks/>
          </p:cNvCxnSpPr>
          <p:nvPr/>
        </p:nvCxnSpPr>
        <p:spPr bwMode="auto">
          <a:xfrm flipV="1">
            <a:off x="4062191" y="2981941"/>
            <a:ext cx="1019617" cy="749146"/>
          </a:xfrm>
          <a:prstGeom prst="straightConnector1">
            <a:avLst/>
          </a:prstGeom>
          <a:solidFill>
            <a:srgbClr val="FFFFCC"/>
          </a:solidFill>
          <a:ln w="25400" cap="flat" cmpd="sng" algn="ctr">
            <a:solidFill>
              <a:srgbClr val="FF0000"/>
            </a:solidFill>
            <a:prstDash val="solid"/>
            <a:round/>
            <a:headEnd type="none" w="med" len="med"/>
            <a:tailEnd type="arrow"/>
          </a:ln>
          <a:effectLst/>
        </p:spPr>
      </p:cxnSp>
      <p:cxnSp>
        <p:nvCxnSpPr>
          <p:cNvPr id="6" name="直接箭头连接符 5">
            <a:extLst>
              <a:ext uri="{FF2B5EF4-FFF2-40B4-BE49-F238E27FC236}">
                <a16:creationId xmlns:a16="http://schemas.microsoft.com/office/drawing/2014/main" id="{7959231F-ACBA-7040-FAB0-6DA0C050D875}"/>
              </a:ext>
            </a:extLst>
          </p:cNvPr>
          <p:cNvCxnSpPr>
            <a:cxnSpLocks/>
          </p:cNvCxnSpPr>
          <p:nvPr/>
        </p:nvCxnSpPr>
        <p:spPr bwMode="auto">
          <a:xfrm>
            <a:off x="4078621" y="5469907"/>
            <a:ext cx="1019617" cy="601934"/>
          </a:xfrm>
          <a:prstGeom prst="straightConnector1">
            <a:avLst/>
          </a:prstGeom>
          <a:solidFill>
            <a:srgbClr val="FFFFCC"/>
          </a:solidFill>
          <a:ln w="25400" cap="flat" cmpd="sng" algn="ctr">
            <a:solidFill>
              <a:srgbClr val="FF0000"/>
            </a:solidFill>
            <a:prstDash val="solid"/>
            <a:round/>
            <a:headEnd type="none" w="med" len="med"/>
            <a:tailEnd type="arrow"/>
          </a:ln>
          <a:effectLst/>
        </p:spPr>
      </p:cxnSp>
      <p:pic>
        <p:nvPicPr>
          <p:cNvPr id="133123" name="Picture 3">
            <a:extLst>
              <a:ext uri="{FF2B5EF4-FFF2-40B4-BE49-F238E27FC236}">
                <a16:creationId xmlns:a16="http://schemas.microsoft.com/office/drawing/2014/main" id="{7A426907-C037-6421-EA36-A8ED215E01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7144" y="2154910"/>
            <a:ext cx="2674937" cy="227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Picture 4">
            <a:extLst>
              <a:ext uri="{FF2B5EF4-FFF2-40B4-BE49-F238E27FC236}">
                <a16:creationId xmlns:a16="http://schemas.microsoft.com/office/drawing/2014/main" id="{D50F47E0-DF00-16B0-B71D-D56F4FC28A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7145" y="4563274"/>
            <a:ext cx="2674937"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32">
            <a:extLst>
              <a:ext uri="{FF2B5EF4-FFF2-40B4-BE49-F238E27FC236}">
                <a16:creationId xmlns:a16="http://schemas.microsoft.com/office/drawing/2014/main" id="{1F00B13C-9321-A93B-8ED7-4AD9FA7361B0}"/>
              </a:ext>
            </a:extLst>
          </p:cNvPr>
          <p:cNvGrpSpPr>
            <a:grpSpLocks/>
          </p:cNvGrpSpPr>
          <p:nvPr/>
        </p:nvGrpSpPr>
        <p:grpSpPr bwMode="auto">
          <a:xfrm>
            <a:off x="4571999" y="3429000"/>
            <a:ext cx="1019617" cy="749146"/>
            <a:chOff x="6142339" y="5715796"/>
            <a:chExt cx="941086" cy="1317396"/>
          </a:xfrm>
        </p:grpSpPr>
        <p:pic>
          <p:nvPicPr>
            <p:cNvPr id="10" name="图片 41">
              <a:extLst>
                <a:ext uri="{FF2B5EF4-FFF2-40B4-BE49-F238E27FC236}">
                  <a16:creationId xmlns:a16="http://schemas.microsoft.com/office/drawing/2014/main" id="{3A7DA082-D997-D43D-48D1-AF3046584B5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86900">
              <a:off x="6142339" y="5715796"/>
              <a:ext cx="941086" cy="1317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272E49DB-7812-568F-3867-50B91BB1B5EB}"/>
                </a:ext>
              </a:extLst>
            </p:cNvPr>
            <p:cNvSpPr txBox="1">
              <a:spLocks noChangeArrowheads="1"/>
            </p:cNvSpPr>
            <p:nvPr/>
          </p:nvSpPr>
          <p:spPr bwMode="auto">
            <a:xfrm>
              <a:off x="6227702" y="5997753"/>
              <a:ext cx="829513" cy="46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just" eaLnBrk="1" hangingPunct="1">
                <a:buFont typeface="Wingdings" panose="05000000000000000000" pitchFamily="2" charset="2"/>
                <a:buNone/>
              </a:pPr>
              <a:r>
                <a:rPr lang="zh-CN" altLang="en-US" sz="1200" b="1" dirty="0">
                  <a:solidFill>
                    <a:srgbClr val="3333FF"/>
                  </a:solidFill>
                  <a:latin typeface="Times New Roman" panose="02020603050405020304" pitchFamily="18" charset="0"/>
                  <a:cs typeface="Times New Roman" panose="02020603050405020304" pitchFamily="18" charset="0"/>
                </a:rPr>
                <a:t>三维经典成核理论</a:t>
              </a:r>
            </a:p>
          </p:txBody>
        </p:sp>
      </p:grpSp>
      <p:grpSp>
        <p:nvGrpSpPr>
          <p:cNvPr id="13" name="组合 32">
            <a:extLst>
              <a:ext uri="{FF2B5EF4-FFF2-40B4-BE49-F238E27FC236}">
                <a16:creationId xmlns:a16="http://schemas.microsoft.com/office/drawing/2014/main" id="{D24EB407-9EFA-6E2A-7568-0ECC7F2896A5}"/>
              </a:ext>
            </a:extLst>
          </p:cNvPr>
          <p:cNvGrpSpPr>
            <a:grpSpLocks/>
          </p:cNvGrpSpPr>
          <p:nvPr/>
        </p:nvGrpSpPr>
        <p:grpSpPr bwMode="auto">
          <a:xfrm>
            <a:off x="4570201" y="5016010"/>
            <a:ext cx="1019617" cy="749146"/>
            <a:chOff x="6142339" y="5715796"/>
            <a:chExt cx="941086" cy="1317396"/>
          </a:xfrm>
        </p:grpSpPr>
        <p:pic>
          <p:nvPicPr>
            <p:cNvPr id="14" name="图片 41">
              <a:extLst>
                <a:ext uri="{FF2B5EF4-FFF2-40B4-BE49-F238E27FC236}">
                  <a16:creationId xmlns:a16="http://schemas.microsoft.com/office/drawing/2014/main" id="{D0F035E5-89AF-ECBC-B6A4-0B708EFF793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86900">
              <a:off x="6142339" y="5715796"/>
              <a:ext cx="941086" cy="1317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0">
              <a:extLst>
                <a:ext uri="{FF2B5EF4-FFF2-40B4-BE49-F238E27FC236}">
                  <a16:creationId xmlns:a16="http://schemas.microsoft.com/office/drawing/2014/main" id="{46CF3B30-A6C9-965F-40C8-B98B86A8A9E8}"/>
                </a:ext>
              </a:extLst>
            </p:cNvPr>
            <p:cNvSpPr txBox="1">
              <a:spLocks noChangeArrowheads="1"/>
            </p:cNvSpPr>
            <p:nvPr/>
          </p:nvSpPr>
          <p:spPr bwMode="auto">
            <a:xfrm>
              <a:off x="6227702" y="5997753"/>
              <a:ext cx="829513" cy="811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just" eaLnBrk="1" hangingPunct="1">
                <a:buFont typeface="Wingdings" panose="05000000000000000000" pitchFamily="2" charset="2"/>
                <a:buNone/>
              </a:pPr>
              <a:r>
                <a:rPr lang="zh-CN" altLang="en-US" sz="1200" b="1" dirty="0">
                  <a:solidFill>
                    <a:srgbClr val="3333FF"/>
                  </a:solidFill>
                  <a:latin typeface="Times New Roman" panose="02020603050405020304" pitchFamily="18" charset="0"/>
                  <a:cs typeface="Times New Roman" panose="02020603050405020304" pitchFamily="18" charset="0"/>
                </a:rPr>
                <a:t>自洽</a:t>
              </a:r>
              <a:r>
                <a:rPr lang="en-US" altLang="zh-CN" sz="1200" b="1" dirty="0" err="1">
                  <a:solidFill>
                    <a:srgbClr val="3333FF"/>
                  </a:solidFill>
                  <a:latin typeface="Times New Roman" panose="02020603050405020304" pitchFamily="18" charset="0"/>
                  <a:cs typeface="Times New Roman" panose="02020603050405020304" pitchFamily="18" charset="0"/>
                </a:rPr>
                <a:t>Nývlt</a:t>
              </a:r>
              <a:r>
                <a:rPr lang="en-US" altLang="zh-CN" sz="1200" b="1" dirty="0">
                  <a:solidFill>
                    <a:srgbClr val="3333FF"/>
                  </a:solidFill>
                  <a:latin typeface="Times New Roman" panose="02020603050405020304" pitchFamily="18" charset="0"/>
                  <a:cs typeface="Times New Roman" panose="02020603050405020304" pitchFamily="18" charset="0"/>
                </a:rPr>
                <a:t>-like</a:t>
              </a:r>
              <a:r>
                <a:rPr lang="zh-CN" altLang="en-US" sz="1200" b="1" dirty="0">
                  <a:solidFill>
                    <a:srgbClr val="3333FF"/>
                  </a:solidFill>
                  <a:latin typeface="Times New Roman" panose="02020603050405020304" pitchFamily="18" charset="0"/>
                  <a:cs typeface="Times New Roman" panose="02020603050405020304" pitchFamily="18" charset="0"/>
                </a:rPr>
                <a:t>方程</a:t>
              </a:r>
            </a:p>
          </p:txBody>
        </p:sp>
      </p:grpSp>
      <p:sp>
        <p:nvSpPr>
          <p:cNvPr id="18" name="标题 1">
            <a:extLst>
              <a:ext uri="{FF2B5EF4-FFF2-40B4-BE49-F238E27FC236}">
                <a16:creationId xmlns:a16="http://schemas.microsoft.com/office/drawing/2014/main" id="{D5854E64-3F45-9E26-7F0C-54086A619921}"/>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spTree>
    <p:extLst>
      <p:ext uri="{BB962C8B-B14F-4D97-AF65-F5344CB8AC3E}">
        <p14:creationId xmlns:p14="http://schemas.microsoft.com/office/powerpoint/2010/main" val="283814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AF7A1218-A771-0E51-226C-2F9B6ED6BC5D}"/>
              </a:ext>
            </a:extLst>
          </p:cNvPr>
          <p:cNvPicPr>
            <a:picLocks noChangeAspect="1"/>
          </p:cNvPicPr>
          <p:nvPr/>
        </p:nvPicPr>
        <p:blipFill>
          <a:blip r:embed="rId3"/>
          <a:stretch>
            <a:fillRect/>
          </a:stretch>
        </p:blipFill>
        <p:spPr>
          <a:xfrm>
            <a:off x="220460" y="2481647"/>
            <a:ext cx="4338198" cy="3638513"/>
          </a:xfrm>
          <a:prstGeom prst="rect">
            <a:avLst/>
          </a:prstGeom>
        </p:spPr>
      </p:pic>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295853" y="1718810"/>
            <a:ext cx="4461478" cy="461665"/>
          </a:xfrm>
          <a:prstGeom prst="rect">
            <a:avLst/>
          </a:prstGeom>
          <a:noFill/>
        </p:spPr>
        <p:txBody>
          <a:bodyPr wrap="none" rtlCol="0">
            <a:spAutoFit/>
          </a:bodyPr>
          <a:lstStyle/>
          <a:p>
            <a:pPr marL="285750" indent="-285750">
              <a:buFont typeface="Wingdings" panose="05000000000000000000" pitchFamily="2" charset="2"/>
              <a:buChar char="Ø"/>
            </a:pPr>
            <a:r>
              <a:rPr lang="zh-CN" altLang="zh-CN" sz="2400" b="1" dirty="0"/>
              <a:t>变温法测定</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endParaRPr lang="zh-CN" altLang="en-US" sz="2400" dirty="0"/>
          </a:p>
        </p:txBody>
      </p:sp>
      <p:sp>
        <p:nvSpPr>
          <p:cNvPr id="18" name="标题 1">
            <a:extLst>
              <a:ext uri="{FF2B5EF4-FFF2-40B4-BE49-F238E27FC236}">
                <a16:creationId xmlns:a16="http://schemas.microsoft.com/office/drawing/2014/main" id="{D5854E64-3F45-9E26-7F0C-54086A619921}"/>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sp>
        <p:nvSpPr>
          <p:cNvPr id="5" name="椭圆 4">
            <a:extLst>
              <a:ext uri="{FF2B5EF4-FFF2-40B4-BE49-F238E27FC236}">
                <a16:creationId xmlns:a16="http://schemas.microsoft.com/office/drawing/2014/main" id="{0897177D-80A2-7212-23B4-51E2336E1019}"/>
              </a:ext>
            </a:extLst>
          </p:cNvPr>
          <p:cNvSpPr/>
          <p:nvPr/>
        </p:nvSpPr>
        <p:spPr bwMode="auto">
          <a:xfrm>
            <a:off x="1399449" y="2877617"/>
            <a:ext cx="1980220" cy="355383"/>
          </a:xfrm>
          <a:prstGeom prst="ellipse">
            <a:avLst/>
          </a:prstGeom>
          <a:no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华文细黑" pitchFamily="2" charset="-122"/>
            </a:endParaRPr>
          </a:p>
        </p:txBody>
      </p:sp>
      <p:sp>
        <p:nvSpPr>
          <p:cNvPr id="7" name="椭圆 6">
            <a:extLst>
              <a:ext uri="{FF2B5EF4-FFF2-40B4-BE49-F238E27FC236}">
                <a16:creationId xmlns:a16="http://schemas.microsoft.com/office/drawing/2014/main" id="{2CB496C3-A1EA-0D69-5DF1-13EC44EDCA0A}"/>
              </a:ext>
            </a:extLst>
          </p:cNvPr>
          <p:cNvSpPr/>
          <p:nvPr/>
        </p:nvSpPr>
        <p:spPr bwMode="auto">
          <a:xfrm>
            <a:off x="155576" y="3507394"/>
            <a:ext cx="3651340" cy="461666"/>
          </a:xfrm>
          <a:prstGeom prst="ellipse">
            <a:avLst/>
          </a:prstGeom>
          <a:no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华文细黑" pitchFamily="2" charset="-122"/>
            </a:endParaRPr>
          </a:p>
        </p:txBody>
      </p:sp>
      <p:grpSp>
        <p:nvGrpSpPr>
          <p:cNvPr id="40" name="组合 39">
            <a:extLst>
              <a:ext uri="{FF2B5EF4-FFF2-40B4-BE49-F238E27FC236}">
                <a16:creationId xmlns:a16="http://schemas.microsoft.com/office/drawing/2014/main" id="{2D383CE0-9FA3-2EEA-E14D-3D54AFA50F81}"/>
              </a:ext>
            </a:extLst>
          </p:cNvPr>
          <p:cNvGrpSpPr/>
          <p:nvPr/>
        </p:nvGrpSpPr>
        <p:grpSpPr>
          <a:xfrm>
            <a:off x="4797025" y="2180475"/>
            <a:ext cx="4005445" cy="4488886"/>
            <a:chOff x="4797025" y="2180475"/>
            <a:chExt cx="4005445" cy="4488886"/>
          </a:xfrm>
        </p:grpSpPr>
        <p:grpSp>
          <p:nvGrpSpPr>
            <p:cNvPr id="28" name="组合 5">
              <a:extLst>
                <a:ext uri="{FF2B5EF4-FFF2-40B4-BE49-F238E27FC236}">
                  <a16:creationId xmlns:a16="http://schemas.microsoft.com/office/drawing/2014/main" id="{FDA0916A-EACF-A880-054E-33BEA1E23999}"/>
                </a:ext>
              </a:extLst>
            </p:cNvPr>
            <p:cNvGrpSpPr>
              <a:grpSpLocks/>
            </p:cNvGrpSpPr>
            <p:nvPr/>
          </p:nvGrpSpPr>
          <p:grpSpPr bwMode="auto">
            <a:xfrm>
              <a:off x="4797025" y="2180475"/>
              <a:ext cx="4005445" cy="4488886"/>
              <a:chOff x="317771" y="1203155"/>
              <a:chExt cx="4005389" cy="4488379"/>
            </a:xfrm>
          </p:grpSpPr>
          <p:sp>
            <p:nvSpPr>
              <p:cNvPr id="35" name="矩形 19">
                <a:extLst>
                  <a:ext uri="{FF2B5EF4-FFF2-40B4-BE49-F238E27FC236}">
                    <a16:creationId xmlns:a16="http://schemas.microsoft.com/office/drawing/2014/main" id="{94B2B312-A880-3FDB-EB0F-81B0C637B616}"/>
                  </a:ext>
                </a:extLst>
              </p:cNvPr>
              <p:cNvSpPr>
                <a:spLocks noChangeArrowheads="1"/>
              </p:cNvSpPr>
              <p:nvPr/>
            </p:nvSpPr>
            <p:spPr bwMode="auto">
              <a:xfrm>
                <a:off x="406076" y="1701279"/>
                <a:ext cx="3820835" cy="665492"/>
              </a:xfrm>
              <a:prstGeom prst="rect">
                <a:avLst/>
              </a:prstGeom>
              <a:noFill/>
              <a:ln w="9525">
                <a:solidFill>
                  <a:sysClr val="windowText" lastClr="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85750" marR="0" lvl="0" indent="-285750" defTabSz="914400" eaLnBrk="0" fontAlgn="auto" latinLnBrk="0" hangingPunct="0">
                  <a:lnSpc>
                    <a:spcPct val="125000"/>
                  </a:lnSpc>
                  <a:spcBef>
                    <a:spcPts val="0"/>
                  </a:spcBef>
                  <a:spcAft>
                    <a:spcPts val="0"/>
                  </a:spcAft>
                  <a:buClrTx/>
                  <a:buSzPct val="70000"/>
                  <a:buFont typeface="Wingdings" panose="05000000000000000000" pitchFamily="2" charset="2"/>
                  <a:buChar char="n"/>
                  <a:tabLst/>
                  <a:defRPr/>
                </a:pPr>
                <a:r>
                  <a:rPr lang="zh-CN" altLang="en-US" sz="1600" b="1" kern="0" dirty="0">
                    <a:solidFill>
                      <a:srgbClr val="000066"/>
                    </a:solidFill>
                    <a:latin typeface="+mn-ea"/>
                    <a:ea typeface="+mn-ea"/>
                  </a:rPr>
                  <a:t>超声浓度计相对</a:t>
                </a:r>
                <a:r>
                  <a:rPr lang="en-US" altLang="zh-CN" sz="1600" b="1" kern="0" dirty="0">
                    <a:solidFill>
                      <a:srgbClr val="000066"/>
                    </a:solidFill>
                    <a:latin typeface="+mn-ea"/>
                    <a:ea typeface="+mn-ea"/>
                  </a:rPr>
                  <a:t>FBRM</a:t>
                </a:r>
                <a:r>
                  <a:rPr lang="zh-CN" altLang="en-US" sz="1600" b="1" kern="0" dirty="0">
                    <a:solidFill>
                      <a:srgbClr val="000066"/>
                    </a:solidFill>
                    <a:latin typeface="+mn-ea"/>
                    <a:ea typeface="+mn-ea"/>
                  </a:rPr>
                  <a:t>，测定该体系具有更好的灵敏度、精确度</a:t>
                </a:r>
                <a:endParaRPr kumimoji="0" lang="en-US" altLang="zh-CN" sz="1600" b="1" i="0" u="none" strike="noStrike" kern="0" cap="none" spc="0" normalizeH="0" baseline="0" noProof="0" dirty="0">
                  <a:ln>
                    <a:noFill/>
                  </a:ln>
                  <a:solidFill>
                    <a:srgbClr val="000066"/>
                  </a:solidFill>
                  <a:effectLst/>
                  <a:uLnTx/>
                  <a:uFillTx/>
                  <a:latin typeface="+mn-ea"/>
                  <a:ea typeface="+mn-ea"/>
                </a:endParaRPr>
              </a:p>
            </p:txBody>
          </p:sp>
          <p:sp>
            <p:nvSpPr>
              <p:cNvPr id="32" name="矩形: 圆角 13">
                <a:extLst>
                  <a:ext uri="{FF2B5EF4-FFF2-40B4-BE49-F238E27FC236}">
                    <a16:creationId xmlns:a16="http://schemas.microsoft.com/office/drawing/2014/main" id="{31832169-99B8-1EA7-8183-62894CE7715F}"/>
                  </a:ext>
                </a:extLst>
              </p:cNvPr>
              <p:cNvSpPr/>
              <p:nvPr/>
            </p:nvSpPr>
            <p:spPr>
              <a:xfrm>
                <a:off x="317771" y="1428555"/>
                <a:ext cx="4005389" cy="4262979"/>
              </a:xfrm>
              <a:prstGeom prst="roundRect">
                <a:avLst>
                  <a:gd name="adj" fmla="val 9073"/>
                </a:avLst>
              </a:prstGeom>
              <a:noFill/>
              <a:ln w="19050" cap="flat" cmpd="sng" algn="ctr">
                <a:solidFill>
                  <a:srgbClr val="002060">
                    <a:alpha val="78000"/>
                  </a:srgbClr>
                </a:solidFill>
                <a:prstDash val="dash"/>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entury Gothic"/>
                  <a:ea typeface="微软雅黑"/>
                  <a:cs typeface="+mn-cs"/>
                </a:endParaRPr>
              </a:p>
            </p:txBody>
          </p:sp>
          <p:sp>
            <p:nvSpPr>
              <p:cNvPr id="33" name="矩形 32">
                <a:extLst>
                  <a:ext uri="{FF2B5EF4-FFF2-40B4-BE49-F238E27FC236}">
                    <a16:creationId xmlns:a16="http://schemas.microsoft.com/office/drawing/2014/main" id="{20297E77-A890-D653-8DBD-8339424F1B0C}"/>
                  </a:ext>
                </a:extLst>
              </p:cNvPr>
              <p:cNvSpPr/>
              <p:nvPr/>
            </p:nvSpPr>
            <p:spPr>
              <a:xfrm>
                <a:off x="1630856" y="1203155"/>
                <a:ext cx="1271570" cy="400005"/>
              </a:xfrm>
              <a:prstGeom prst="rect">
                <a:avLst/>
              </a:prstGeom>
              <a:gradFill rotWithShape="1">
                <a:gsLst>
                  <a:gs pos="0">
                    <a:srgbClr val="3494BA">
                      <a:satMod val="103000"/>
                      <a:lumMod val="102000"/>
                      <a:tint val="94000"/>
                    </a:srgbClr>
                  </a:gs>
                  <a:gs pos="50000">
                    <a:srgbClr val="3494BA">
                      <a:satMod val="110000"/>
                      <a:lumMod val="100000"/>
                      <a:shade val="100000"/>
                    </a:srgbClr>
                  </a:gs>
                  <a:gs pos="100000">
                    <a:srgbClr val="3494BA">
                      <a:lumMod val="99000"/>
                      <a:satMod val="120000"/>
                      <a:shade val="78000"/>
                    </a:srgbClr>
                  </a:gs>
                </a:gsLst>
                <a:lin ang="5400000" scaled="0"/>
              </a:gradFill>
              <a:ln w="6350" cap="flat" cmpd="sng" algn="ctr">
                <a:solidFill>
                  <a:srgbClr val="3494BA"/>
                </a:solidFill>
                <a:prstDash val="solid"/>
                <a:miter lim="800000"/>
              </a:ln>
              <a:effectLst/>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rPr>
                  <a:t>研究</a:t>
                </a:r>
                <a:r>
                  <a:rPr lang="zh-CN" altLang="en-US" sz="2000" b="1" kern="0" dirty="0">
                    <a:solidFill>
                      <a:prstClr val="white"/>
                    </a:solidFill>
                    <a:latin typeface="微软雅黑" panose="020B0503020204020204" pitchFamily="34" charset="-122"/>
                    <a:ea typeface="微软雅黑"/>
                  </a:rPr>
                  <a:t>结论</a:t>
                </a: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36" name="矩形 19">
              <a:extLst>
                <a:ext uri="{FF2B5EF4-FFF2-40B4-BE49-F238E27FC236}">
                  <a16:creationId xmlns:a16="http://schemas.microsoft.com/office/drawing/2014/main" id="{A780A078-B317-9EED-1791-4F146D097B3D}"/>
                </a:ext>
              </a:extLst>
            </p:cNvPr>
            <p:cNvSpPr>
              <a:spLocks noChangeArrowheads="1"/>
            </p:cNvSpPr>
            <p:nvPr/>
          </p:nvSpPr>
          <p:spPr bwMode="auto">
            <a:xfrm>
              <a:off x="4885331" y="3616977"/>
              <a:ext cx="3820888" cy="1588897"/>
            </a:xfrm>
            <a:prstGeom prst="rect">
              <a:avLst/>
            </a:prstGeom>
            <a:noFill/>
            <a:ln w="9525">
              <a:solidFill>
                <a:sysClr val="windowText" lastClr="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85750" marR="0" lvl="0" indent="-285750" defTabSz="914400" eaLnBrk="0" fontAlgn="auto" latinLnBrk="0" hangingPunct="0">
                <a:lnSpc>
                  <a:spcPct val="125000"/>
                </a:lnSpc>
                <a:spcBef>
                  <a:spcPts val="0"/>
                </a:spcBef>
                <a:spcAft>
                  <a:spcPts val="0"/>
                </a:spcAft>
                <a:buClrTx/>
                <a:buSzPct val="70000"/>
                <a:buFont typeface="Wingdings" panose="05000000000000000000" pitchFamily="2" charset="2"/>
                <a:buChar char="n"/>
                <a:tabLst/>
                <a:defRPr/>
              </a:pPr>
              <a:r>
                <a:rPr lang="zh-CN" altLang="en-US" sz="1600" b="1" kern="0" dirty="0">
                  <a:solidFill>
                    <a:srgbClr val="000066"/>
                  </a:solidFill>
                  <a:latin typeface="+mn-ea"/>
                  <a:ea typeface="+mn-ea"/>
                </a:rPr>
                <a:t>搅拌速率提高，促进传质，有利于成核，介稳区变窄；降温速率增大，溶液结构变化跟不上温度改变，介稳区变宽；杂质离子浓度增加，抑制成核，介稳区变宽</a:t>
              </a:r>
            </a:p>
          </p:txBody>
        </p:sp>
        <p:sp>
          <p:nvSpPr>
            <p:cNvPr id="37" name="矩形 19">
              <a:extLst>
                <a:ext uri="{FF2B5EF4-FFF2-40B4-BE49-F238E27FC236}">
                  <a16:creationId xmlns:a16="http://schemas.microsoft.com/office/drawing/2014/main" id="{6F758B95-8733-58C7-31E3-7DB026244F1B}"/>
                </a:ext>
              </a:extLst>
            </p:cNvPr>
            <p:cNvSpPr>
              <a:spLocks noChangeArrowheads="1"/>
            </p:cNvSpPr>
            <p:nvPr/>
          </p:nvSpPr>
          <p:spPr bwMode="auto">
            <a:xfrm>
              <a:off x="4885331" y="5478629"/>
              <a:ext cx="3820888" cy="973343"/>
            </a:xfrm>
            <a:prstGeom prst="rect">
              <a:avLst/>
            </a:prstGeom>
            <a:noFill/>
            <a:ln w="9525">
              <a:solidFill>
                <a:sysClr val="windowText" lastClr="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85750" marR="0" lvl="0" indent="-285750" defTabSz="914400" eaLnBrk="0" fontAlgn="auto" latinLnBrk="0" hangingPunct="0">
                <a:lnSpc>
                  <a:spcPct val="125000"/>
                </a:lnSpc>
                <a:spcBef>
                  <a:spcPts val="0"/>
                </a:spcBef>
                <a:spcAft>
                  <a:spcPts val="0"/>
                </a:spcAft>
                <a:buClrTx/>
                <a:buSzPct val="70000"/>
                <a:buFont typeface="Wingdings" panose="05000000000000000000" pitchFamily="2" charset="2"/>
                <a:buChar char="n"/>
                <a:tabLst/>
                <a:defRPr/>
              </a:pPr>
              <a:r>
                <a:rPr lang="zh-CN" altLang="en-US" sz="1600" b="1" kern="0" dirty="0">
                  <a:solidFill>
                    <a:srgbClr val="000066"/>
                  </a:solidFill>
                  <a:latin typeface="+mn-ea"/>
                  <a:ea typeface="+mn-ea"/>
                </a:rPr>
                <a:t>三维经典成核理论和自洽</a:t>
              </a:r>
              <a:r>
                <a:rPr lang="en-US" altLang="zh-CN" sz="1600" b="1" kern="0" dirty="0" err="1">
                  <a:solidFill>
                    <a:srgbClr val="000066"/>
                  </a:solidFill>
                  <a:latin typeface="+mn-ea"/>
                  <a:ea typeface="+mn-ea"/>
                </a:rPr>
                <a:t>Nývlt</a:t>
              </a:r>
              <a:r>
                <a:rPr lang="en-US" altLang="zh-CN" sz="1600" b="1" kern="0" dirty="0">
                  <a:solidFill>
                    <a:srgbClr val="000066"/>
                  </a:solidFill>
                  <a:latin typeface="+mn-ea"/>
                  <a:ea typeface="+mn-ea"/>
                </a:rPr>
                <a:t>-like</a:t>
              </a:r>
              <a:r>
                <a:rPr lang="zh-CN" altLang="en-US" sz="1600" b="1" kern="0" dirty="0">
                  <a:solidFill>
                    <a:srgbClr val="000066"/>
                  </a:solidFill>
                  <a:latin typeface="+mn-ea"/>
                  <a:ea typeface="+mn-ea"/>
                </a:rPr>
                <a:t>方程均可准确预测该体系介稳区宽度及成核动力学、热力学参数</a:t>
              </a:r>
            </a:p>
          </p:txBody>
        </p:sp>
      </p:grpSp>
    </p:spTree>
    <p:extLst>
      <p:ext uri="{BB962C8B-B14F-4D97-AF65-F5344CB8AC3E}">
        <p14:creationId xmlns:p14="http://schemas.microsoft.com/office/powerpoint/2010/main" val="19727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descr="Rectangle: Click to edit Master text styles&#10;Second level&#10;Third level&#10;Fourth level&#10;Fifth level"/>
          <p:cNvSpPr txBox="1">
            <a:spLocks noChangeArrowheads="1"/>
          </p:cNvSpPr>
          <p:nvPr/>
        </p:nvSpPr>
        <p:spPr bwMode="auto">
          <a:xfrm>
            <a:off x="251520" y="1886145"/>
            <a:ext cx="8505945"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r>
              <a:rPr lang="zh-CN" altLang="en-US" sz="3200" b="1" kern="0" dirty="0">
                <a:solidFill>
                  <a:srgbClr val="C00000"/>
                </a:solidFill>
                <a:latin typeface="+mn-lt"/>
                <a:ea typeface="+mn-ea"/>
              </a:rPr>
              <a:t>静态法：</a:t>
            </a:r>
            <a:endParaRPr lang="en-US" altLang="zh-CN" sz="3200" b="1" kern="0" dirty="0">
              <a:solidFill>
                <a:srgbClr val="C00000"/>
              </a:solidFill>
              <a:latin typeface="+mn-lt"/>
              <a:ea typeface="+mn-ea"/>
            </a:endParaRPr>
          </a:p>
          <a:p>
            <a:pPr marL="342900" indent="-342900" algn="just" eaLnBrk="0" hangingPunct="0">
              <a:spcBef>
                <a:spcPts val="1200"/>
              </a:spcBef>
              <a:buClr>
                <a:schemeClr val="tx2"/>
              </a:buClr>
              <a:buSzPct val="70000"/>
              <a:buFont typeface="Wingdings" pitchFamily="2" charset="2"/>
              <a:buChar char="ü"/>
              <a:defRPr/>
            </a:pPr>
            <a:r>
              <a:rPr lang="zh-CN" altLang="en-US" sz="2800" b="1" dirty="0">
                <a:latin typeface="+mn-ea"/>
                <a:ea typeface="+mn-ea"/>
              </a:rPr>
              <a:t>受</a:t>
            </a:r>
            <a:r>
              <a:rPr lang="zh-CN" altLang="en-US" sz="2800" b="1" dirty="0">
                <a:solidFill>
                  <a:srgbClr val="C00000"/>
                </a:solidFill>
                <a:latin typeface="+mn-ea"/>
                <a:ea typeface="+mn-ea"/>
              </a:rPr>
              <a:t>溶剂性质</a:t>
            </a:r>
            <a:r>
              <a:rPr lang="zh-CN" altLang="en-US" sz="2800" b="1" dirty="0">
                <a:latin typeface="+mn-ea"/>
                <a:ea typeface="+mn-ea"/>
              </a:rPr>
              <a:t>影响，也与</a:t>
            </a:r>
            <a:r>
              <a:rPr lang="zh-CN" altLang="en-US" sz="2800" b="1" dirty="0">
                <a:solidFill>
                  <a:srgbClr val="C00000"/>
                </a:solidFill>
                <a:latin typeface="+mn-ea"/>
                <a:ea typeface="+mn-ea"/>
              </a:rPr>
              <a:t>物质的晶体性质</a:t>
            </a:r>
            <a:r>
              <a:rPr lang="zh-CN" altLang="en-US" sz="2800" b="1" dirty="0">
                <a:latin typeface="+mn-ea"/>
                <a:ea typeface="+mn-ea"/>
              </a:rPr>
              <a:t>如晶习、粒度大小等因素有关，还与杂质含量有关。</a:t>
            </a:r>
            <a:endParaRPr lang="en-US" altLang="zh-CN" sz="2800" b="1" dirty="0">
              <a:latin typeface="+mn-ea"/>
              <a:ea typeface="+mn-ea"/>
            </a:endParaRPr>
          </a:p>
          <a:p>
            <a:pPr marL="342900" indent="-342900" algn="just" eaLnBrk="0" hangingPunct="0">
              <a:spcBef>
                <a:spcPts val="1200"/>
              </a:spcBef>
              <a:buClr>
                <a:schemeClr val="tx2"/>
              </a:buClr>
              <a:buSzPct val="70000"/>
              <a:buFont typeface="Wingdings" pitchFamily="2" charset="2"/>
              <a:buChar char="ü"/>
              <a:defRPr/>
            </a:pPr>
            <a:r>
              <a:rPr lang="zh-CN" altLang="zh-CN" sz="2800" b="1" dirty="0">
                <a:solidFill>
                  <a:srgbClr val="C00000"/>
                </a:solidFill>
                <a:latin typeface="+mn-ea"/>
                <a:ea typeface="+mn-ea"/>
              </a:rPr>
              <a:t>达到平衡的时间不尽相同</a:t>
            </a:r>
            <a:r>
              <a:rPr lang="zh-CN" altLang="zh-CN" sz="2800" b="1" dirty="0">
                <a:latin typeface="+mn-ea"/>
                <a:ea typeface="+mn-ea"/>
              </a:rPr>
              <a:t>，甚至相差悬殊，少则几个小时，多则几天数十天。</a:t>
            </a:r>
            <a:endParaRPr lang="en-US" altLang="zh-CN" sz="2800" b="1" dirty="0">
              <a:latin typeface="+mn-ea"/>
              <a:ea typeface="+mn-ea"/>
            </a:endParaRPr>
          </a:p>
          <a:p>
            <a:pPr marL="342900" indent="-342900" algn="just" eaLnBrk="0" hangingPunct="0">
              <a:spcBef>
                <a:spcPts val="1200"/>
              </a:spcBef>
              <a:buClr>
                <a:schemeClr val="tx2"/>
              </a:buClr>
              <a:buSzPct val="70000"/>
              <a:buFont typeface="Wingdings" pitchFamily="2" charset="2"/>
              <a:buChar char="ü"/>
              <a:defRPr/>
            </a:pPr>
            <a:r>
              <a:rPr lang="zh-CN" altLang="zh-CN" sz="2800" b="1" dirty="0">
                <a:latin typeface="+mn-ea"/>
                <a:ea typeface="+mn-ea"/>
              </a:rPr>
              <a:t>平衡时</a:t>
            </a:r>
            <a:r>
              <a:rPr lang="zh-CN" altLang="zh-CN" sz="2800" b="1" dirty="0">
                <a:solidFill>
                  <a:srgbClr val="C00000"/>
                </a:solidFill>
                <a:latin typeface="+mn-ea"/>
                <a:ea typeface="+mn-ea"/>
              </a:rPr>
              <a:t>每个相都有它一定的组成和与组成相关的物理性质</a:t>
            </a:r>
            <a:r>
              <a:rPr lang="zh-CN" altLang="zh-CN" sz="2800" b="1" dirty="0">
                <a:latin typeface="+mn-ea"/>
                <a:ea typeface="+mn-ea"/>
              </a:rPr>
              <a:t>，如浓度、密度、粘度、比热、电导率、折光率等等，可以多次测定这些数据来判定体系是否达到平衡</a:t>
            </a:r>
            <a:r>
              <a:rPr lang="zh-CN" altLang="en-US" sz="2800" b="1" dirty="0">
                <a:latin typeface="+mn-ea"/>
                <a:ea typeface="+mn-ea"/>
              </a:rPr>
              <a:t>。</a:t>
            </a:r>
            <a:endParaRPr lang="en-US" altLang="zh-CN" sz="2800" b="1" dirty="0">
              <a:latin typeface="+mn-ea"/>
              <a:ea typeface="+mn-ea"/>
            </a:endParaRPr>
          </a:p>
          <a:p>
            <a:pPr marL="342900" indent="-342900" algn="just" eaLnBrk="0" hangingPunct="0">
              <a:spcBef>
                <a:spcPct val="20000"/>
              </a:spcBef>
              <a:buClr>
                <a:schemeClr val="tx2"/>
              </a:buClr>
              <a:buSzPct val="70000"/>
              <a:defRPr/>
            </a:pPr>
            <a:endParaRPr lang="en-US" altLang="zh-CN" sz="2400" b="1" dirty="0"/>
          </a:p>
          <a:p>
            <a:pPr marL="457200" indent="-457200" algn="just" eaLnBrk="0" hangingPunct="0">
              <a:spcBef>
                <a:spcPct val="20000"/>
              </a:spcBef>
              <a:buClr>
                <a:schemeClr val="tx2"/>
              </a:buClr>
              <a:buSzPct val="70000"/>
              <a:buAutoNum type="arabicParenBoth"/>
              <a:defRPr/>
            </a:pPr>
            <a:endParaRPr lang="zh-CN" altLang="zh-CN" sz="2400" b="1" dirty="0"/>
          </a:p>
          <a:p>
            <a:pPr marL="342900" indent="-342900" algn="just" eaLnBrk="0" hangingPunct="0">
              <a:spcBef>
                <a:spcPct val="20000"/>
              </a:spcBef>
              <a:buClr>
                <a:schemeClr val="tx2"/>
              </a:buClr>
              <a:buSzPct val="70000"/>
              <a:defRPr/>
            </a:pPr>
            <a:endParaRPr lang="zh-CN" altLang="en-US" sz="2400" b="1"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标题 1">
            <a:extLst>
              <a:ext uri="{FF2B5EF4-FFF2-40B4-BE49-F238E27FC236}">
                <a16:creationId xmlns:a16="http://schemas.microsoft.com/office/drawing/2014/main" id="{1FE52409-97C3-7861-4F3E-C760BBDF70C9}"/>
              </a:ext>
            </a:extLst>
          </p:cNvPr>
          <p:cNvSpPr>
            <a:spLocks noGrp="1"/>
          </p:cNvSpPr>
          <p:nvPr>
            <p:ph type="title"/>
          </p:nvPr>
        </p:nvSpPr>
        <p:spPr>
          <a:xfrm>
            <a:off x="1835150" y="274638"/>
            <a:ext cx="6851650" cy="1143000"/>
          </a:xfrm>
        </p:spPr>
        <p:txBody>
          <a:bodyPr/>
          <a:lstStyle/>
          <a:p>
            <a:r>
              <a:rPr lang="en-US" altLang="zh-CN" sz="4000" dirty="0"/>
              <a:t>1. </a:t>
            </a:r>
            <a:r>
              <a:rPr lang="zh-CN" altLang="en-US" sz="4000" dirty="0"/>
              <a:t>溶解度的测量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295853" y="1718810"/>
            <a:ext cx="6627135"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b="1" dirty="0"/>
              <a:t>变温法测定杂质离子对</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r>
              <a:rPr lang="zh-CN" altLang="en-US" sz="2400" b="1" dirty="0"/>
              <a:t>影响</a:t>
            </a:r>
            <a:endParaRPr lang="zh-CN" altLang="en-US" sz="2400" dirty="0"/>
          </a:p>
        </p:txBody>
      </p:sp>
      <p:sp>
        <p:nvSpPr>
          <p:cNvPr id="18" name="标题 1">
            <a:extLst>
              <a:ext uri="{FF2B5EF4-FFF2-40B4-BE49-F238E27FC236}">
                <a16:creationId xmlns:a16="http://schemas.microsoft.com/office/drawing/2014/main" id="{D5854E64-3F45-9E26-7F0C-54086A619921}"/>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pic>
        <p:nvPicPr>
          <p:cNvPr id="2" name="图片 1">
            <a:extLst>
              <a:ext uri="{FF2B5EF4-FFF2-40B4-BE49-F238E27FC236}">
                <a16:creationId xmlns:a16="http://schemas.microsoft.com/office/drawing/2014/main" id="{F5719360-CBB2-6461-C687-B1130511D4E2}"/>
              </a:ext>
            </a:extLst>
          </p:cNvPr>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t="8309" r="13460" b="3320"/>
          <a:stretch/>
        </p:blipFill>
        <p:spPr bwMode="auto">
          <a:xfrm>
            <a:off x="546841" y="2753925"/>
            <a:ext cx="3665119" cy="2880000"/>
          </a:xfrm>
          <a:prstGeom prst="rect">
            <a:avLst/>
          </a:prstGeom>
          <a:noFill/>
          <a:ln>
            <a:noFill/>
          </a:ln>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E18AD858-0B18-B522-A9D3-7D5BFF90C1D1}"/>
              </a:ext>
            </a:extLst>
          </p:cNvPr>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t="8120" r="13316" b="3131"/>
          <a:stretch/>
        </p:blipFill>
        <p:spPr bwMode="auto">
          <a:xfrm>
            <a:off x="4932040" y="2753925"/>
            <a:ext cx="3665119" cy="2880000"/>
          </a:xfrm>
          <a:prstGeom prst="rect">
            <a:avLst/>
          </a:prstGeom>
          <a:noFill/>
          <a:ln>
            <a:noFill/>
          </a:ln>
          <a:extLst>
            <a:ext uri="{53640926-AAD7-44D8-BBD7-CCE9431645EC}">
              <a14:shadowObscured xmlns:a14="http://schemas.microsoft.com/office/drawing/2010/main"/>
            </a:ext>
          </a:extLst>
        </p:spPr>
      </p:pic>
      <p:sp>
        <p:nvSpPr>
          <p:cNvPr id="4" name="文本框 3">
            <a:extLst>
              <a:ext uri="{FF2B5EF4-FFF2-40B4-BE49-F238E27FC236}">
                <a16:creationId xmlns:a16="http://schemas.microsoft.com/office/drawing/2014/main" id="{C7521D17-F9F0-8DF2-A975-BAC8A05F4A8B}"/>
              </a:ext>
            </a:extLst>
          </p:cNvPr>
          <p:cNvSpPr txBox="1"/>
          <p:nvPr/>
        </p:nvSpPr>
        <p:spPr>
          <a:xfrm>
            <a:off x="759220" y="5814265"/>
            <a:ext cx="3240360" cy="584775"/>
          </a:xfrm>
          <a:prstGeom prst="rect">
            <a:avLst/>
          </a:prstGeom>
          <a:noFill/>
        </p:spPr>
        <p:txBody>
          <a:bodyPr wrap="square">
            <a:spAutoFit/>
          </a:bodyPr>
          <a:lstStyle/>
          <a:p>
            <a:pPr algn="ct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采用超声浓度计测定不同降温速率下铝离子杂质对溶解度影响</a:t>
            </a:r>
            <a:endParaRPr lang="zh-CN" altLang="en-US" sz="1600" dirty="0"/>
          </a:p>
        </p:txBody>
      </p:sp>
      <p:sp>
        <p:nvSpPr>
          <p:cNvPr id="6" name="文本框 5">
            <a:extLst>
              <a:ext uri="{FF2B5EF4-FFF2-40B4-BE49-F238E27FC236}">
                <a16:creationId xmlns:a16="http://schemas.microsoft.com/office/drawing/2014/main" id="{8F87AB30-188E-573E-13FA-3D571A47E6FC}"/>
              </a:ext>
            </a:extLst>
          </p:cNvPr>
          <p:cNvSpPr txBox="1"/>
          <p:nvPr/>
        </p:nvSpPr>
        <p:spPr>
          <a:xfrm>
            <a:off x="5144422" y="5814264"/>
            <a:ext cx="3240360" cy="584775"/>
          </a:xfrm>
          <a:prstGeom prst="rect">
            <a:avLst/>
          </a:prstGeom>
          <a:noFill/>
        </p:spPr>
        <p:txBody>
          <a:bodyPr wrap="square">
            <a:spAutoFit/>
          </a:bodyPr>
          <a:lstStyle/>
          <a:p>
            <a:pPr algn="ct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采用超声浓度计测定不同降温速率下硅离子杂质对溶解度影响</a:t>
            </a:r>
            <a:endParaRPr lang="zh-CN" altLang="en-US" sz="1600" dirty="0"/>
          </a:p>
        </p:txBody>
      </p:sp>
    </p:spTree>
    <p:extLst>
      <p:ext uri="{BB962C8B-B14F-4D97-AF65-F5344CB8AC3E}">
        <p14:creationId xmlns:p14="http://schemas.microsoft.com/office/powerpoint/2010/main" val="812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295853" y="1718810"/>
            <a:ext cx="6936514"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b="1" dirty="0"/>
              <a:t>水溶液体系中杂质离子对</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r>
              <a:rPr lang="zh-CN" altLang="en-US" sz="2400" b="1" dirty="0"/>
              <a:t>影响</a:t>
            </a:r>
            <a:endParaRPr lang="zh-CN" altLang="en-US" sz="2400" dirty="0"/>
          </a:p>
        </p:txBody>
      </p:sp>
      <p:sp>
        <p:nvSpPr>
          <p:cNvPr id="18" name="标题 1">
            <a:extLst>
              <a:ext uri="{FF2B5EF4-FFF2-40B4-BE49-F238E27FC236}">
                <a16:creationId xmlns:a16="http://schemas.microsoft.com/office/drawing/2014/main" id="{D5854E64-3F45-9E26-7F0C-54086A619921}"/>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pic>
        <p:nvPicPr>
          <p:cNvPr id="2" name="图片 1">
            <a:extLst>
              <a:ext uri="{FF2B5EF4-FFF2-40B4-BE49-F238E27FC236}">
                <a16:creationId xmlns:a16="http://schemas.microsoft.com/office/drawing/2014/main" id="{AACF6D4A-3B83-F8F9-0CC7-9BE8F4643165}"/>
              </a:ext>
            </a:extLst>
          </p:cNvPr>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l="4623" t="8497" r="13172" b="2753"/>
          <a:stretch/>
        </p:blipFill>
        <p:spPr bwMode="auto">
          <a:xfrm>
            <a:off x="460374" y="2663915"/>
            <a:ext cx="3665119" cy="2880000"/>
          </a:xfrm>
          <a:prstGeom prst="rect">
            <a:avLst/>
          </a:prstGeom>
          <a:noFill/>
          <a:ln>
            <a:noFill/>
          </a:ln>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70900C4E-FDA1-4573-3116-AD5E59D774FE}"/>
              </a:ext>
            </a:extLst>
          </p:cNvPr>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l="4912" t="8497" r="13172" b="2753"/>
          <a:stretch/>
        </p:blipFill>
        <p:spPr bwMode="auto">
          <a:xfrm>
            <a:off x="5018509" y="2663915"/>
            <a:ext cx="3665119" cy="2880000"/>
          </a:xfrm>
          <a:prstGeom prst="rect">
            <a:avLst/>
          </a:prstGeom>
          <a:noFill/>
          <a:ln>
            <a:noFill/>
          </a:ln>
          <a:extLst>
            <a:ext uri="{53640926-AAD7-44D8-BBD7-CCE9431645EC}">
              <a14:shadowObscured xmlns:a14="http://schemas.microsoft.com/office/drawing/2010/main"/>
            </a:ext>
          </a:extLst>
        </p:spPr>
      </p:pic>
      <p:sp>
        <p:nvSpPr>
          <p:cNvPr id="4" name="文本框 3">
            <a:extLst>
              <a:ext uri="{FF2B5EF4-FFF2-40B4-BE49-F238E27FC236}">
                <a16:creationId xmlns:a16="http://schemas.microsoft.com/office/drawing/2014/main" id="{2187871E-227D-740A-2DAB-BBA0DCB4BB1E}"/>
              </a:ext>
            </a:extLst>
          </p:cNvPr>
          <p:cNvSpPr txBox="1"/>
          <p:nvPr/>
        </p:nvSpPr>
        <p:spPr>
          <a:xfrm>
            <a:off x="759220" y="5814265"/>
            <a:ext cx="3240360" cy="584775"/>
          </a:xfrm>
          <a:prstGeom prst="rect">
            <a:avLst/>
          </a:prstGeom>
          <a:noFill/>
        </p:spPr>
        <p:txBody>
          <a:bodyPr wrap="square">
            <a:spAutoFit/>
          </a:bodyPr>
          <a:lstStyle/>
          <a:p>
            <a:pPr algn="ct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采用超声浓度计测定不同降温速率下铝离子杂质对介稳区影响</a:t>
            </a:r>
            <a:endParaRPr lang="zh-CN" altLang="en-US" sz="1600" dirty="0"/>
          </a:p>
        </p:txBody>
      </p:sp>
      <p:sp>
        <p:nvSpPr>
          <p:cNvPr id="5" name="文本框 4">
            <a:extLst>
              <a:ext uri="{FF2B5EF4-FFF2-40B4-BE49-F238E27FC236}">
                <a16:creationId xmlns:a16="http://schemas.microsoft.com/office/drawing/2014/main" id="{ADEC535F-ED55-A23D-647C-D9690CBFE410}"/>
              </a:ext>
            </a:extLst>
          </p:cNvPr>
          <p:cNvSpPr txBox="1"/>
          <p:nvPr/>
        </p:nvSpPr>
        <p:spPr>
          <a:xfrm>
            <a:off x="5230888" y="5814265"/>
            <a:ext cx="3240360" cy="584775"/>
          </a:xfrm>
          <a:prstGeom prst="rect">
            <a:avLst/>
          </a:prstGeom>
          <a:noFill/>
        </p:spPr>
        <p:txBody>
          <a:bodyPr wrap="square">
            <a:spAutoFit/>
          </a:bodyPr>
          <a:lstStyle/>
          <a:p>
            <a:pPr algn="ct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采用超声浓度计测定不同降温速率下硅离子杂质对介稳区影响</a:t>
            </a:r>
            <a:endParaRPr lang="zh-CN" altLang="en-US" sz="1600" dirty="0"/>
          </a:p>
        </p:txBody>
      </p:sp>
    </p:spTree>
    <p:extLst>
      <p:ext uri="{BB962C8B-B14F-4D97-AF65-F5344CB8AC3E}">
        <p14:creationId xmlns:p14="http://schemas.microsoft.com/office/powerpoint/2010/main" val="62446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295853" y="1718810"/>
            <a:ext cx="6936514"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b="1" dirty="0"/>
              <a:t>水溶液体系中杂质离子对</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r>
              <a:rPr lang="zh-CN" altLang="en-US" sz="2400" b="1" dirty="0"/>
              <a:t>影响</a:t>
            </a:r>
            <a:endParaRPr lang="zh-CN" altLang="en-US" sz="2400" dirty="0"/>
          </a:p>
        </p:txBody>
      </p:sp>
      <p:sp>
        <p:nvSpPr>
          <p:cNvPr id="18" name="标题 1">
            <a:extLst>
              <a:ext uri="{FF2B5EF4-FFF2-40B4-BE49-F238E27FC236}">
                <a16:creationId xmlns:a16="http://schemas.microsoft.com/office/drawing/2014/main" id="{D5854E64-3F45-9E26-7F0C-54086A619921}"/>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pic>
        <p:nvPicPr>
          <p:cNvPr id="2" name="图片 1">
            <a:extLst>
              <a:ext uri="{FF2B5EF4-FFF2-40B4-BE49-F238E27FC236}">
                <a16:creationId xmlns:a16="http://schemas.microsoft.com/office/drawing/2014/main" id="{E501FB23-F0AA-6E79-2874-4291DEA120CD}"/>
              </a:ext>
            </a:extLst>
          </p:cNvPr>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l="3131" t="8343" r="10426" b="2408"/>
          <a:stretch/>
        </p:blipFill>
        <p:spPr bwMode="auto">
          <a:xfrm>
            <a:off x="611560" y="2753925"/>
            <a:ext cx="3665119" cy="2880000"/>
          </a:xfrm>
          <a:prstGeom prst="rect">
            <a:avLst/>
          </a:prstGeom>
          <a:noFill/>
          <a:ln>
            <a:noFill/>
          </a:ln>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08E17DBD-1FB3-3247-EA8D-37A18F889683}"/>
              </a:ext>
            </a:extLst>
          </p:cNvPr>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l="2769" t="8657" r="10306" b="1936"/>
          <a:stretch/>
        </p:blipFill>
        <p:spPr bwMode="auto">
          <a:xfrm>
            <a:off x="4867321" y="2753925"/>
            <a:ext cx="3665119" cy="2880000"/>
          </a:xfrm>
          <a:prstGeom prst="rect">
            <a:avLst/>
          </a:prstGeom>
          <a:noFill/>
          <a:ln>
            <a:noFill/>
          </a:ln>
          <a:extLst>
            <a:ext uri="{53640926-AAD7-44D8-BBD7-CCE9431645EC}">
              <a14:shadowObscured xmlns:a14="http://schemas.microsoft.com/office/drawing/2010/main"/>
            </a:ext>
          </a:extLst>
        </p:spPr>
      </p:pic>
      <p:sp>
        <p:nvSpPr>
          <p:cNvPr id="4" name="文本框 3">
            <a:extLst>
              <a:ext uri="{FF2B5EF4-FFF2-40B4-BE49-F238E27FC236}">
                <a16:creationId xmlns:a16="http://schemas.microsoft.com/office/drawing/2014/main" id="{BDF5BFB5-084F-623F-2323-1EC01DD79DA1}"/>
              </a:ext>
            </a:extLst>
          </p:cNvPr>
          <p:cNvSpPr txBox="1"/>
          <p:nvPr/>
        </p:nvSpPr>
        <p:spPr>
          <a:xfrm>
            <a:off x="759219" y="5814265"/>
            <a:ext cx="3517459" cy="584775"/>
          </a:xfrm>
          <a:prstGeom prst="rect">
            <a:avLst/>
          </a:prstGeom>
          <a:noFill/>
        </p:spPr>
        <p:txBody>
          <a:bodyPr wrap="square">
            <a:spAutoFit/>
          </a:bodyPr>
          <a:lstStyle/>
          <a:p>
            <a:pPr algn="ct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采用三维成核理论在不同降温速率及铝杂质离子浓度下进行线性回归</a:t>
            </a:r>
            <a:endParaRPr lang="zh-CN" altLang="en-US" sz="1600" dirty="0"/>
          </a:p>
        </p:txBody>
      </p:sp>
      <p:sp>
        <p:nvSpPr>
          <p:cNvPr id="5" name="文本框 4">
            <a:extLst>
              <a:ext uri="{FF2B5EF4-FFF2-40B4-BE49-F238E27FC236}">
                <a16:creationId xmlns:a16="http://schemas.microsoft.com/office/drawing/2014/main" id="{EF34BB2F-5D67-F654-6F56-9B12916125CD}"/>
              </a:ext>
            </a:extLst>
          </p:cNvPr>
          <p:cNvSpPr txBox="1"/>
          <p:nvPr/>
        </p:nvSpPr>
        <p:spPr>
          <a:xfrm>
            <a:off x="4941150" y="5814265"/>
            <a:ext cx="3517459" cy="584775"/>
          </a:xfrm>
          <a:prstGeom prst="rect">
            <a:avLst/>
          </a:prstGeom>
          <a:noFill/>
        </p:spPr>
        <p:txBody>
          <a:bodyPr wrap="square">
            <a:spAutoFit/>
          </a:bodyPr>
          <a:lstStyle/>
          <a:p>
            <a:pPr algn="ctr"/>
            <a:r>
              <a:rPr kumimoji="0" lang="zh-CN" altLang="en-US" sz="1600" b="1" i="0" u="none" strike="noStrike" cap="none" normalizeH="0" baseline="0" dirty="0">
                <a:ln>
                  <a:noFill/>
                </a:ln>
                <a:solidFill>
                  <a:schemeClr val="tx1"/>
                </a:solidFill>
                <a:effectLst/>
                <a:latin typeface="Arial" pitchFamily="34" charset="0"/>
                <a:ea typeface="宋体" pitchFamily="2" charset="-122"/>
                <a:cs typeface="宋体" pitchFamily="2" charset="-122"/>
              </a:rPr>
              <a:t>采用三维成核理论在不同降温速率及硅杂质离子浓度下进行线性回归</a:t>
            </a:r>
            <a:endParaRPr lang="zh-CN" altLang="en-US" sz="1600" dirty="0"/>
          </a:p>
        </p:txBody>
      </p:sp>
    </p:spTree>
    <p:extLst>
      <p:ext uri="{BB962C8B-B14F-4D97-AF65-F5344CB8AC3E}">
        <p14:creationId xmlns:p14="http://schemas.microsoft.com/office/powerpoint/2010/main" val="12653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295853" y="1718810"/>
            <a:ext cx="6936514"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b="1" dirty="0"/>
              <a:t>水溶液体系中杂质离子对</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r>
              <a:rPr lang="zh-CN" altLang="en-US" sz="2400" b="1" dirty="0"/>
              <a:t>影响</a:t>
            </a:r>
            <a:endParaRPr lang="zh-CN" altLang="en-US" sz="2400" dirty="0"/>
          </a:p>
        </p:txBody>
      </p:sp>
      <p:sp>
        <p:nvSpPr>
          <p:cNvPr id="18" name="标题 1">
            <a:extLst>
              <a:ext uri="{FF2B5EF4-FFF2-40B4-BE49-F238E27FC236}">
                <a16:creationId xmlns:a16="http://schemas.microsoft.com/office/drawing/2014/main" id="{D5854E64-3F45-9E26-7F0C-54086A619921}"/>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sp>
        <p:nvSpPr>
          <p:cNvPr id="4" name="文本框 3">
            <a:extLst>
              <a:ext uri="{FF2B5EF4-FFF2-40B4-BE49-F238E27FC236}">
                <a16:creationId xmlns:a16="http://schemas.microsoft.com/office/drawing/2014/main" id="{BDF5BFB5-084F-623F-2323-1EC01DD79DA1}"/>
              </a:ext>
            </a:extLst>
          </p:cNvPr>
          <p:cNvSpPr txBox="1"/>
          <p:nvPr/>
        </p:nvSpPr>
        <p:spPr>
          <a:xfrm>
            <a:off x="155575" y="4284095"/>
            <a:ext cx="8223271" cy="307777"/>
          </a:xfrm>
          <a:prstGeom prst="rect">
            <a:avLst/>
          </a:prstGeom>
          <a:noFill/>
        </p:spPr>
        <p:txBody>
          <a:bodyPr wrap="square">
            <a:spAutoFit/>
          </a:bodyPr>
          <a:lstStyle/>
          <a:p>
            <a:pPr algn="ctr"/>
            <a:r>
              <a:rPr kumimoji="0" lang="zh-CN" altLang="en-US" sz="1400" b="1" i="0" u="none" strike="noStrike" cap="none" normalizeH="0" baseline="0" dirty="0">
                <a:ln>
                  <a:noFill/>
                </a:ln>
                <a:solidFill>
                  <a:schemeClr val="tx1"/>
                </a:solidFill>
                <a:effectLst/>
                <a:latin typeface="Arial" pitchFamily="34" charset="0"/>
                <a:ea typeface="宋体" pitchFamily="2" charset="-122"/>
                <a:cs typeface="宋体" pitchFamily="2" charset="-122"/>
              </a:rPr>
              <a:t>采用三维成核理论在不同初始饱和温度及杂质离子浓度下进行线性回归</a:t>
            </a:r>
            <a:endParaRPr lang="zh-CN" altLang="en-US" sz="1400" dirty="0"/>
          </a:p>
        </p:txBody>
      </p:sp>
      <p:sp>
        <p:nvSpPr>
          <p:cNvPr id="5" name="文本框 4">
            <a:extLst>
              <a:ext uri="{FF2B5EF4-FFF2-40B4-BE49-F238E27FC236}">
                <a16:creationId xmlns:a16="http://schemas.microsoft.com/office/drawing/2014/main" id="{EF34BB2F-5D67-F654-6F56-9B12916125CD}"/>
              </a:ext>
            </a:extLst>
          </p:cNvPr>
          <p:cNvSpPr txBox="1"/>
          <p:nvPr/>
        </p:nvSpPr>
        <p:spPr>
          <a:xfrm>
            <a:off x="1221099" y="4651451"/>
            <a:ext cx="6030670" cy="307777"/>
          </a:xfrm>
          <a:prstGeom prst="rect">
            <a:avLst/>
          </a:prstGeom>
          <a:noFill/>
        </p:spPr>
        <p:txBody>
          <a:bodyPr wrap="square">
            <a:spAutoFit/>
          </a:bodyPr>
          <a:lstStyle/>
          <a:p>
            <a:pPr algn="ctr"/>
            <a:r>
              <a:rPr kumimoji="0" lang="zh-CN" altLang="en-US" sz="1400" b="1" i="0" u="none" strike="noStrike" cap="none" normalizeH="0" baseline="0" dirty="0">
                <a:ln>
                  <a:noFill/>
                </a:ln>
                <a:solidFill>
                  <a:schemeClr val="tx1"/>
                </a:solidFill>
                <a:effectLst/>
                <a:latin typeface="Arial" pitchFamily="34" charset="0"/>
                <a:ea typeface="宋体" pitchFamily="2" charset="-122"/>
                <a:cs typeface="宋体" pitchFamily="2" charset="-122"/>
              </a:rPr>
              <a:t>采用三维成核理论</a:t>
            </a:r>
            <a:r>
              <a:rPr lang="zh-CN" altLang="en-US" sz="1400" b="1" dirty="0">
                <a:latin typeface="Arial" pitchFamily="34" charset="0"/>
                <a:cs typeface="宋体" pitchFamily="2" charset="-122"/>
              </a:rPr>
              <a:t>计算</a:t>
            </a:r>
            <a:r>
              <a:rPr kumimoji="0" lang="zh-CN" altLang="en-US" sz="1400" b="1" i="0" u="none" strike="noStrike" cap="none" normalizeH="0" baseline="0" dirty="0">
                <a:ln>
                  <a:noFill/>
                </a:ln>
                <a:solidFill>
                  <a:schemeClr val="tx1"/>
                </a:solidFill>
                <a:effectLst/>
                <a:latin typeface="Arial" pitchFamily="34" charset="0"/>
                <a:ea typeface="宋体" pitchFamily="2" charset="-122"/>
                <a:cs typeface="宋体" pitchFamily="2" charset="-122"/>
              </a:rPr>
              <a:t>不同杂质离子浓度下</a:t>
            </a:r>
            <a:r>
              <a:rPr lang="en-US" altLang="zh-CN" sz="1400" b="1" dirty="0">
                <a:latin typeface="Arial" pitchFamily="34" charset="0"/>
                <a:cs typeface="宋体" pitchFamily="2" charset="-122"/>
              </a:rPr>
              <a:t>K</a:t>
            </a:r>
            <a:r>
              <a:rPr lang="en-US" altLang="zh-CN" sz="1400" b="1" baseline="-25000" dirty="0">
                <a:latin typeface="Arial" pitchFamily="34" charset="0"/>
                <a:cs typeface="宋体" pitchFamily="2" charset="-122"/>
              </a:rPr>
              <a:t>2</a:t>
            </a:r>
            <a:r>
              <a:rPr lang="en-US" altLang="zh-CN" sz="1400" b="1" dirty="0">
                <a:latin typeface="Arial" pitchFamily="34" charset="0"/>
                <a:cs typeface="宋体" pitchFamily="2" charset="-122"/>
              </a:rPr>
              <a:t>SO</a:t>
            </a:r>
            <a:r>
              <a:rPr lang="en-US" altLang="zh-CN" sz="1400" b="1" baseline="-25000" dirty="0">
                <a:latin typeface="Arial" pitchFamily="34" charset="0"/>
                <a:cs typeface="宋体" pitchFamily="2" charset="-122"/>
              </a:rPr>
              <a:t>4</a:t>
            </a:r>
            <a:r>
              <a:rPr lang="zh-CN" altLang="en-US" sz="1400" b="1" dirty="0">
                <a:latin typeface="Arial" pitchFamily="34" charset="0"/>
                <a:cs typeface="宋体" pitchFamily="2" charset="-122"/>
              </a:rPr>
              <a:t>成核参数</a:t>
            </a:r>
            <a:endParaRPr lang="zh-CN" altLang="en-US" sz="1400" dirty="0"/>
          </a:p>
        </p:txBody>
      </p:sp>
      <p:pic>
        <p:nvPicPr>
          <p:cNvPr id="6" name="图片 5">
            <a:extLst>
              <a:ext uri="{FF2B5EF4-FFF2-40B4-BE49-F238E27FC236}">
                <a16:creationId xmlns:a16="http://schemas.microsoft.com/office/drawing/2014/main" id="{8F0DFB3E-1896-A62A-99CC-A2B15A7B7C58}"/>
              </a:ext>
            </a:extLst>
          </p:cNvPr>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l="7224" t="9064" r="12883" b="2942"/>
          <a:stretch/>
        </p:blipFill>
        <p:spPr bwMode="auto">
          <a:xfrm>
            <a:off x="1106615" y="2259648"/>
            <a:ext cx="2519769" cy="1980000"/>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9EA59A5C-FBDB-6BAD-69C5-46578FE38EE0}"/>
              </a:ext>
            </a:extLst>
          </p:cNvPr>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l="7223" t="9064" r="10427" b="2565"/>
          <a:stretch/>
        </p:blipFill>
        <p:spPr bwMode="auto">
          <a:xfrm>
            <a:off x="4752020" y="2259648"/>
            <a:ext cx="2519769" cy="1980000"/>
          </a:xfrm>
          <a:prstGeom prst="rect">
            <a:avLst/>
          </a:prstGeom>
          <a:noFill/>
          <a:ln>
            <a:noFill/>
          </a:ln>
          <a:extLst>
            <a:ext uri="{53640926-AAD7-44D8-BBD7-CCE9431645EC}">
              <a14:shadowObscured xmlns:a14="http://schemas.microsoft.com/office/drawing/2010/main"/>
            </a:ext>
          </a:extLst>
        </p:spPr>
      </p:pic>
      <p:graphicFrame>
        <p:nvGraphicFramePr>
          <p:cNvPr id="8" name="表格 7">
            <a:extLst>
              <a:ext uri="{FF2B5EF4-FFF2-40B4-BE49-F238E27FC236}">
                <a16:creationId xmlns:a16="http://schemas.microsoft.com/office/drawing/2014/main" id="{F119A5EB-4AD0-89D7-51CD-9DE8B4A14C83}"/>
              </a:ext>
            </a:extLst>
          </p:cNvPr>
          <p:cNvGraphicFramePr>
            <a:graphicFrameLocks noGrp="1"/>
          </p:cNvGraphicFramePr>
          <p:nvPr>
            <p:extLst>
              <p:ext uri="{D42A27DB-BD31-4B8C-83A1-F6EECF244321}">
                <p14:modId xmlns:p14="http://schemas.microsoft.com/office/powerpoint/2010/main" val="4131409359"/>
              </p:ext>
            </p:extLst>
          </p:nvPr>
        </p:nvGraphicFramePr>
        <p:xfrm>
          <a:off x="769281" y="4977272"/>
          <a:ext cx="6934305" cy="1782098"/>
        </p:xfrm>
        <a:graphic>
          <a:graphicData uri="http://schemas.openxmlformats.org/drawingml/2006/table">
            <a:tbl>
              <a:tblPr firstRow="1" bandRow="1">
                <a:tableStyleId>{5C22544A-7EE6-4342-B048-85BDC9FD1C3A}</a:tableStyleId>
              </a:tblPr>
              <a:tblGrid>
                <a:gridCol w="1386861">
                  <a:extLst>
                    <a:ext uri="{9D8B030D-6E8A-4147-A177-3AD203B41FA5}">
                      <a16:colId xmlns:a16="http://schemas.microsoft.com/office/drawing/2014/main" val="2483654822"/>
                    </a:ext>
                  </a:extLst>
                </a:gridCol>
                <a:gridCol w="1386861">
                  <a:extLst>
                    <a:ext uri="{9D8B030D-6E8A-4147-A177-3AD203B41FA5}">
                      <a16:colId xmlns:a16="http://schemas.microsoft.com/office/drawing/2014/main" val="1147915450"/>
                    </a:ext>
                  </a:extLst>
                </a:gridCol>
                <a:gridCol w="1386861">
                  <a:extLst>
                    <a:ext uri="{9D8B030D-6E8A-4147-A177-3AD203B41FA5}">
                      <a16:colId xmlns:a16="http://schemas.microsoft.com/office/drawing/2014/main" val="1598882389"/>
                    </a:ext>
                  </a:extLst>
                </a:gridCol>
                <a:gridCol w="1386861">
                  <a:extLst>
                    <a:ext uri="{9D8B030D-6E8A-4147-A177-3AD203B41FA5}">
                      <a16:colId xmlns:a16="http://schemas.microsoft.com/office/drawing/2014/main" val="439420926"/>
                    </a:ext>
                  </a:extLst>
                </a:gridCol>
                <a:gridCol w="1386861">
                  <a:extLst>
                    <a:ext uri="{9D8B030D-6E8A-4147-A177-3AD203B41FA5}">
                      <a16:colId xmlns:a16="http://schemas.microsoft.com/office/drawing/2014/main" val="532430486"/>
                    </a:ext>
                  </a:extLst>
                </a:gridCol>
              </a:tblGrid>
              <a:tr h="734130">
                <a:tc>
                  <a:txBody>
                    <a:bodyPr/>
                    <a:lstStyle/>
                    <a:p>
                      <a:pPr algn="ctr">
                        <a:lnSpc>
                          <a:spcPct val="125000"/>
                        </a:lnSpc>
                      </a:pPr>
                      <a:r>
                        <a:rPr lang="en-US" sz="1400" b="1" kern="1200" dirty="0">
                          <a:solidFill>
                            <a:srgbClr val="0000FF"/>
                          </a:solidFill>
                          <a:effectLst/>
                          <a:latin typeface="Times New Roman" panose="02020603050405020304" pitchFamily="18" charset="0"/>
                          <a:ea typeface="+mn-ea"/>
                          <a:cs typeface="Times New Roman" panose="02020603050405020304" pitchFamily="18" charset="0"/>
                        </a:rPr>
                        <a:t>Impurity</a:t>
                      </a:r>
                      <a:endParaRPr lang="zh-CN" altLang="en-US" sz="1400" b="1" kern="1200" dirty="0">
                        <a:solidFill>
                          <a:srgbClr val="0000FF"/>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25000"/>
                        </a:lnSpc>
                      </a:pPr>
                      <a:r>
                        <a:rPr lang="en-US" sz="1400" b="1" kern="1200" dirty="0">
                          <a:solidFill>
                            <a:srgbClr val="0000FF"/>
                          </a:solidFill>
                          <a:effectLst/>
                          <a:latin typeface="Times New Roman" panose="02020603050405020304" pitchFamily="18" charset="0"/>
                          <a:ea typeface="+mn-ea"/>
                          <a:cs typeface="Times New Roman" panose="02020603050405020304" pitchFamily="18" charset="0"/>
                        </a:rPr>
                        <a:t>T</a:t>
                      </a:r>
                      <a:r>
                        <a:rPr lang="en-US" sz="1400" b="1" kern="1200" baseline="-25000" dirty="0">
                          <a:solidFill>
                            <a:srgbClr val="0000FF"/>
                          </a:solidFill>
                          <a:effectLst/>
                          <a:latin typeface="Times New Roman" panose="02020603050405020304" pitchFamily="18" charset="0"/>
                          <a:ea typeface="+mn-ea"/>
                          <a:cs typeface="Times New Roman" panose="02020603050405020304" pitchFamily="18" charset="0"/>
                        </a:rPr>
                        <a:t>S</a:t>
                      </a:r>
                      <a:endParaRPr lang="zh-CN" altLang="en-US" sz="1400" b="1" kern="1200" baseline="-25000" dirty="0">
                        <a:solidFill>
                          <a:srgbClr val="0000FF"/>
                        </a:solidFill>
                        <a:effectLst/>
                        <a:latin typeface="Times New Roman" panose="02020603050405020304" pitchFamily="18" charset="0"/>
                        <a:ea typeface="+mn-ea"/>
                        <a:cs typeface="Times New Roman" panose="02020603050405020304" pitchFamily="18" charset="0"/>
                      </a:endParaRPr>
                    </a:p>
                    <a:p>
                      <a:pPr algn="ctr">
                        <a:lnSpc>
                          <a:spcPct val="125000"/>
                        </a:lnSpc>
                      </a:pPr>
                      <a:r>
                        <a:rPr lang="en-US" sz="1400" b="1" kern="1200" dirty="0">
                          <a:solidFill>
                            <a:srgbClr val="0000FF"/>
                          </a:solidFill>
                          <a:effectLst/>
                          <a:latin typeface="Times New Roman" panose="02020603050405020304" pitchFamily="18" charset="0"/>
                          <a:ea typeface="+mn-ea"/>
                          <a:cs typeface="Times New Roman" panose="02020603050405020304" pitchFamily="18" charset="0"/>
                        </a:rPr>
                        <a:t>/°C</a:t>
                      </a:r>
                      <a:endParaRPr lang="zh-CN" altLang="en-US" sz="1400" b="1" kern="1200" dirty="0">
                        <a:solidFill>
                          <a:srgbClr val="0000FF"/>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25000"/>
                        </a:lnSpc>
                      </a:pPr>
                      <a:r>
                        <a:rPr lang="en-US" sz="1400" b="1" kern="1200" dirty="0">
                          <a:solidFill>
                            <a:srgbClr val="0000FF"/>
                          </a:solidFill>
                          <a:effectLst/>
                          <a:latin typeface="Times New Roman" panose="02020603050405020304" pitchFamily="18" charset="0"/>
                          <a:ea typeface="+mn-ea"/>
                          <a:cs typeface="Times New Roman" panose="02020603050405020304" pitchFamily="18" charset="0"/>
                        </a:rPr>
                        <a:t>b</a:t>
                      </a:r>
                      <a:r>
                        <a:rPr lang="en-US" sz="1400" b="1" kern="1200" baseline="-25000" dirty="0">
                          <a:solidFill>
                            <a:srgbClr val="0000FF"/>
                          </a:solidFill>
                          <a:effectLst/>
                          <a:latin typeface="Times New Roman" panose="02020603050405020304" pitchFamily="18" charset="0"/>
                          <a:ea typeface="+mn-ea"/>
                          <a:cs typeface="Times New Roman" panose="02020603050405020304" pitchFamily="18" charset="0"/>
                        </a:rPr>
                        <a:t>1</a:t>
                      </a:r>
                      <a:endParaRPr lang="zh-CN" altLang="en-US" sz="1400" b="1" kern="1200" baseline="-25000" dirty="0">
                        <a:solidFill>
                          <a:srgbClr val="0000FF"/>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25000"/>
                        </a:lnSpc>
                      </a:pPr>
                      <a:r>
                        <a:rPr lang="en-US" sz="1400" b="1" kern="1200" dirty="0">
                          <a:solidFill>
                            <a:srgbClr val="0000FF"/>
                          </a:solidFill>
                          <a:effectLst/>
                          <a:latin typeface="Times New Roman" panose="02020603050405020304" pitchFamily="18" charset="0"/>
                          <a:ea typeface="+mn-ea"/>
                          <a:cs typeface="Times New Roman" panose="02020603050405020304" pitchFamily="18" charset="0"/>
                        </a:rPr>
                        <a:t>K</a:t>
                      </a:r>
                      <a:r>
                        <a:rPr lang="en-US" sz="1400" b="1" kern="1200" baseline="-25000" dirty="0">
                          <a:solidFill>
                            <a:srgbClr val="0000FF"/>
                          </a:solidFill>
                          <a:effectLst/>
                          <a:latin typeface="Times New Roman" panose="02020603050405020304" pitchFamily="18" charset="0"/>
                          <a:ea typeface="+mn-ea"/>
                          <a:cs typeface="Times New Roman" panose="02020603050405020304" pitchFamily="18" charset="0"/>
                        </a:rPr>
                        <a:t>L</a:t>
                      </a:r>
                      <a:endParaRPr lang="zh-CN" altLang="en-US" sz="1400" b="1" kern="1200" baseline="-25000" dirty="0">
                        <a:solidFill>
                          <a:srgbClr val="0000FF"/>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25000"/>
                        </a:lnSpc>
                      </a:pPr>
                      <a:r>
                        <a:rPr lang="en-US" sz="1400" b="1" kern="1200" dirty="0" err="1">
                          <a:solidFill>
                            <a:srgbClr val="0000FF"/>
                          </a:solidFill>
                          <a:effectLst/>
                          <a:latin typeface="Times New Roman" panose="02020603050405020304" pitchFamily="18" charset="0"/>
                          <a:ea typeface="+mn-ea"/>
                          <a:cs typeface="Times New Roman" panose="02020603050405020304" pitchFamily="18" charset="0"/>
                        </a:rPr>
                        <a:t>Q</a:t>
                      </a:r>
                      <a:r>
                        <a:rPr lang="en-US" sz="1400" b="1" kern="1200" baseline="-25000" dirty="0" err="1">
                          <a:solidFill>
                            <a:srgbClr val="0000FF"/>
                          </a:solidFill>
                          <a:effectLst/>
                          <a:latin typeface="Times New Roman" panose="02020603050405020304" pitchFamily="18" charset="0"/>
                          <a:ea typeface="+mn-ea"/>
                          <a:cs typeface="Times New Roman" panose="02020603050405020304" pitchFamily="18" charset="0"/>
                        </a:rPr>
                        <a:t>diff</a:t>
                      </a:r>
                      <a:endParaRPr lang="zh-CN" altLang="en-US" sz="1400" b="1" kern="1200" baseline="-25000" dirty="0">
                        <a:solidFill>
                          <a:srgbClr val="0000FF"/>
                        </a:solidFill>
                        <a:effectLst/>
                        <a:latin typeface="Times New Roman" panose="02020603050405020304" pitchFamily="18" charset="0"/>
                        <a:ea typeface="+mn-ea"/>
                        <a:cs typeface="Times New Roman" panose="02020603050405020304" pitchFamily="18" charset="0"/>
                      </a:endParaRPr>
                    </a:p>
                    <a:p>
                      <a:pPr algn="ctr">
                        <a:lnSpc>
                          <a:spcPct val="125000"/>
                        </a:lnSpc>
                      </a:pPr>
                      <a:r>
                        <a:rPr lang="en-US" sz="1400" b="1" kern="1200" dirty="0">
                          <a:solidFill>
                            <a:srgbClr val="0000FF"/>
                          </a:solidFill>
                          <a:effectLst/>
                          <a:latin typeface="Times New Roman" panose="02020603050405020304" pitchFamily="18" charset="0"/>
                          <a:ea typeface="+mn-ea"/>
                          <a:cs typeface="Times New Roman" panose="02020603050405020304" pitchFamily="18" charset="0"/>
                        </a:rPr>
                        <a:t>/kJ·moL-1</a:t>
                      </a:r>
                      <a:endParaRPr lang="zh-CN" altLang="en-US" sz="1400" b="1" kern="1200" dirty="0">
                        <a:solidFill>
                          <a:srgbClr val="0000FF"/>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039917956"/>
                  </a:ext>
                </a:extLst>
              </a:tr>
              <a:tr h="261992">
                <a:tc rowSpan="2">
                  <a:txBody>
                    <a:bodyPr/>
                    <a:lstStyle/>
                    <a:p>
                      <a:pPr algn="ctr">
                        <a:lnSpc>
                          <a:spcPct val="125000"/>
                        </a:lnSpc>
                      </a:pPr>
                      <a:r>
                        <a:rPr lang="en-US" sz="14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Al</a:t>
                      </a:r>
                      <a:r>
                        <a:rPr lang="en-US" sz="1400" b="1"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en-US" sz="14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(SO</a:t>
                      </a:r>
                      <a:r>
                        <a:rPr lang="en-US" sz="1400" b="1"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r>
                        <a:rPr lang="en-US" sz="14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b="1" baseline="-25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40</a:t>
                      </a:r>
                      <a:endParaRPr lang="zh-CN" sz="14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-0.89</a:t>
                      </a:r>
                      <a:endParaRPr lang="zh-CN" sz="14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1.47×10</a:t>
                      </a:r>
                      <a:r>
                        <a:rPr lang="en-US" sz="1400" b="1" baseline="300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endParaRPr lang="zh-CN" sz="14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24.98</a:t>
                      </a:r>
                      <a:endParaRPr lang="zh-CN" sz="14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719044066"/>
                  </a:ext>
                </a:extLst>
              </a:tr>
              <a:tr h="261992">
                <a:tc vMerge="1">
                  <a:txBody>
                    <a:bodyPr/>
                    <a:lstStyle/>
                    <a:p>
                      <a:endParaRPr lang="zh-CN" altLang="en-US"/>
                    </a:p>
                  </a:txBody>
                  <a:tcPr/>
                </a:tc>
                <a:tc>
                  <a:txBody>
                    <a:bodyPr/>
                    <a:lstStyle/>
                    <a:p>
                      <a:pPr algn="ctr">
                        <a:lnSpc>
                          <a:spcPct val="125000"/>
                        </a:lnSpc>
                      </a:pPr>
                      <a:r>
                        <a:rPr lang="en-US" sz="14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60</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-0.97</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1.49×10</a:t>
                      </a:r>
                      <a:r>
                        <a:rPr lang="en-US" sz="1400" b="1" baseline="300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endParaRPr lang="zh-CN" sz="14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26.62</a:t>
                      </a:r>
                      <a:endParaRPr lang="zh-CN" sz="14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4215787218"/>
                  </a:ext>
                </a:extLst>
              </a:tr>
              <a:tr h="261992">
                <a:tc rowSpan="2">
                  <a:txBody>
                    <a:bodyPr/>
                    <a:lstStyle/>
                    <a:p>
                      <a:pPr algn="ctr">
                        <a:lnSpc>
                          <a:spcPct val="125000"/>
                        </a:lnSpc>
                      </a:pP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a:t>
                      </a:r>
                      <a:r>
                        <a:rPr lang="en-US" sz="1400" b="1" baseline="-250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SiO</a:t>
                      </a:r>
                      <a:r>
                        <a:rPr lang="en-US" sz="1400" b="1" baseline="-250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endParaRPr lang="zh-CN" sz="14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40</a:t>
                      </a:r>
                      <a:endParaRPr lang="zh-CN" sz="14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-0.64</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3.54×10</a:t>
                      </a:r>
                      <a:r>
                        <a:rPr lang="en-US" sz="1400" b="1" baseline="300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21.28</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418342251"/>
                  </a:ext>
                </a:extLst>
              </a:tr>
              <a:tr h="261992">
                <a:tc vMerge="1">
                  <a:txBody>
                    <a:bodyPr/>
                    <a:lstStyle/>
                    <a:p>
                      <a:endParaRPr lang="zh-CN" altLang="en-US"/>
                    </a:p>
                  </a:txBody>
                  <a:tcPr/>
                </a:tc>
                <a:tc>
                  <a:txBody>
                    <a:bodyPr/>
                    <a:lstStyle/>
                    <a:p>
                      <a:pPr algn="ctr">
                        <a:lnSpc>
                          <a:spcPct val="125000"/>
                        </a:lnSpc>
                      </a:pP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60</a:t>
                      </a:r>
                      <a:endParaRPr lang="zh-CN" sz="14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-0.77</a:t>
                      </a:r>
                      <a:endParaRPr lang="zh-CN" sz="14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4.11×10</a:t>
                      </a:r>
                      <a:r>
                        <a:rPr lang="en-US" sz="1400" b="1" baseline="300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endParaRPr lang="zh-CN" sz="14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25000"/>
                        </a:lnSpc>
                      </a:pPr>
                      <a:r>
                        <a:rPr lang="en-US" sz="14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23.05</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98837446"/>
                  </a:ext>
                </a:extLst>
              </a:tr>
            </a:tbl>
          </a:graphicData>
        </a:graphic>
      </p:graphicFrame>
    </p:spTree>
    <p:extLst>
      <p:ext uri="{BB962C8B-B14F-4D97-AF65-F5344CB8AC3E}">
        <p14:creationId xmlns:p14="http://schemas.microsoft.com/office/powerpoint/2010/main" val="382208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9C050226-EABC-3385-55FF-638FB8AA0B8E}"/>
              </a:ext>
            </a:extLst>
          </p:cNvPr>
          <p:cNvPicPr>
            <a:picLocks noChangeAspect="1"/>
          </p:cNvPicPr>
          <p:nvPr/>
        </p:nvPicPr>
        <p:blipFill rotWithShape="1">
          <a:blip r:embed="rId3"/>
          <a:srcRect b="14798"/>
          <a:stretch/>
        </p:blipFill>
        <p:spPr>
          <a:xfrm>
            <a:off x="239507" y="2422272"/>
            <a:ext cx="3651339" cy="4316643"/>
          </a:xfrm>
          <a:prstGeom prst="rect">
            <a:avLst/>
          </a:prstGeom>
        </p:spPr>
      </p:pic>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9634" name="AutoShape 2" descr="http://img5.imgtn.bdimg.com/it/u=895384359,85237019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9636" name="AutoShape 4" descr="http://img1.imgtn.bdimg.com/it/u=3470355270,3754047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4" name="AutoShape 2" descr="data:image/jpeg;base64,/9j/4AAQSkZJRgABAQAAAQABAAD/2wBDAAgGBgcGBQgHBwcJCQgKDBQNDAsLDBkSEw8UHRofHh0aHBwgJC4nICIsIxwcKDcpLDAxNDQ0Hyc5PTgyPC4zNDL/2wBDAQkJCQwLDBgNDRgyIRwhMjIyMjIyMjIyMjIyMjIyMjIyMjIyMjIyMjIyMjIyMjIyMjIyMjIyMjIyMjIyMjIyMjL/wAARCADcA2ADASIAAhEBAxEB/8QAHAABAAEFAQEAAAAAAAAAAAAAAAECAwQFBgcI/8QAURAAAgEDAQQFBgkHCwIEBwAAAAECAwQRBQYSITEHE0FRcTJhgZGxwRQiIzM1QlKh0RVDYnJzkpMWFyQ0RVNVgoOU4WOzCEZWoiVUdISywtL/xAAXAQEBAQEAAAAAAAAAAAAAAAAAAQID/8QAGhEBAQEBAQEBAAAAAAAAAAAAABEBAiESMf/aAAwDAQACEQMRAD8A9/AAAAAAAAAAAAAAAABTKpCCzKUY+LwWJ39nDyrqivGogMkGDLV9PiuN5S9DyWZ6/psF/WN79WDYG0Bpv5SWC5dc/CBantPbLyLevL1L3iDfA0dvrsrxyhTouk4rLlKSkZEbqt2z+4sG0Brld1V2plSvanbGIgzwYSvnnjT9TKvyhTziUZIgywWI3dCXKaXiXYzhLyZJ+DAqAAAAAAAAAAAAAAAAAAAAAAAAAAAAAAAAAAAAAAAAAAAAAAAAAAAAAAAAAAAAAAAAAAAAAAAAAAAAAAAAAAAAAAAAAAAAAAAAAAAAAAAAAAAAADHu7uhZUHXuakadNNJyZkGg2w+gKnnqQ9oFye1WkRXC4lL9WnJ+4sS2x05cI07mXnUEvazg0ypNGvlK7ae2Vt9S0rPxcV7y1LbKTfxLFf5qv/BySaLiLMK6WW11y/JtaK8ZN/gWZbU6jLkqEf8AI/xNEmVITErcS2j1OXDr4R8KaLMtZ1GXF3lX0YXsNeVCYVly1G9n5V3Xf+dr2Fp1akvKqVJeM2y0VATwfPj45GI55L1AIoq7QABOR5iCQNlo/wA7V/V95uY8kabR/nK36q9puV2E1ockubSGV3otzScvQUuMX9VGVX+wt1PKFPCjjzkS8tlRSSm12/eUPezwZbqVpU45ai2SjKVxWh5NSSLsdQrx54kvOatXq7acvQy7TrwqvEc57mhcG1hqf2qfqZfhqFGXB5j4o1Cks4ysgQdBGUZRzFprvRJq9Kk96rHPDhhG0yQAAAAAAAAAAAAAAAAAAAAAAAAAAAAAAAAAAAAAAAAAAAAAAAAAAAAAAAAAAAAAAAAAAAAAAAAAAAAAAAAAAAAAAAAAAAAAAAAAAAAAA5/bBZ0CS/6kToDQbYfQMv2kRg8u1S/nbqlb284xr1nvb8+KpU1xlN+jh4mteu3MvlHLqaLl8Jkt341OguEI+ec32dhTrTofDauacpwUIO4x+d4/J0Y/rPi/MjGpynCVTMYV7nr0m3xjWumuEfPGmvYdGNZT1i+o4nXm26Mutq0oLnUn83bx73xTZ0GjqqtNp9fcdfXblKrLsjJvjFeZcjlKTlv0o0J78t6ULapLj1lT87cvzR4pHU6I7d6RQdpCcaGHuOa4zWfL9PMLjZLkVxKEVJgV9pKKclSwBUmSilFQEkohE5AlggkgEkZJ7ANpo/l1vBe03C7DT6NzreCNwuwjS3Py2QVS+ceTUWl3c1dSqU6smoJyW7upLg/WBt6b4PxIl5Yp8n4iXlMC2+bNdc1lvNyeEngzbhVJUakaMlGq18WTWUmaepa30qsPhM6dSlznKKw89mDPWeM9WeMiK3mklzM2nBU5Rj24fE11tK9hcJTtE6blhTi+Ue/xNn+dS7kxmHOeerU3/Sn6DLyYcv60/QXptLLfYWtMmlWnRk5Qe63zwjNtL2rVrRpzw012I1HCOHvYzyMrTpP8oRi3wwwN8AuQIAAAAAAAAAAAAAAAAAAAAAAAAAAAAAAAAAAAAAAAAAAAAAAAAAAAAAAAAAAAAAAAAAAAAAAAAAAAAAAAAAAAAAAAAAAAAAAAAAAAHP7Y/QEv2kDoDn9sfoCX7SAHkGr/AAj8pUsOCnhxtU+yWPj1peaMeCNXFwVOn1M3RpSpSjSqSfGjbLjUrP8ASm8pGfrSt1f1lUnLddFSu5r6lJcVTj55v7jFg2lWqXCpus5xlc2+7wlJr5G3j2YXBs6MaqlCnWo/Hi6NKdOLqxSxKjbp/EpJ/am+bOusOu+BUvhEIwquOXCKworsXoWEclOLjLMUqtxKvmMHLMa10139sII6jSFRWmUVRuHcRWc1n9eWfjP159AXGeuRWuRQipAVFSKOZWgKkTgpyVLkBKJIyTkihOeJGQBJJBIRtdG/Peg3C7DUaM/n/QbddhGlqrxc1x4rHA0GluMtRwp3EqkItzlOnu5XBJPi+WPSb6q92Un3LJZt5yq041ZwUZyS3mvZkDIp8n4kS8omnyfiRLmBbfNkNKSw+RMubKFUi0nxXoJqpwvEp/Ox8GVZTXAo/Ox8GTBZl/WvUXptZafqLMn/AEru5Hm23G1etaZq9G3hmwoqTnCrB73W47H3eHbkuo9RlHPmxx4ov6f9JU+GPis4To21W41LRLiNwpN06zcajbe9vcWs+Znd6f8AScH+iyK34ACAAAAAAAAAAAAAAAAAAAAAAAAAAAAAAAAAAAAAAAAAAAAAAAAAAAAAAAAAAAAAAAAAAAAAAAAAAAAAAAAAAAAAAAAAAAAAAAAAAAHPbZfQEv2sDoTntsnjQX+1h7xg8j1Wjc1b2VWhab8KG7OEccK1d8IuX6MFxMalYahbxnSowm8TVGFSpHO9UlxqXEu7HJHTdhUm8HRly60q9quEKVOdCM27anN87eiuM5/rz9jOrt6NK3t6dCjCMKVOKjCKWMJcgkXF5wKk/MVooRWuQEokgkCpFSKUVBUokhEpkAlEE5AnIIJA22jcq78DcdiNRo3k1/Fe82/YiKs1U25pc8cDn9HT+Hr5WU0lLg8cJdr4SfFnRS+cfL0mjsppau6cXJRU6mPiJN8s548F4JAbuHJ+IfMQ8l+JDfEChviy0pSa+NHD7slzPMtJSSxvZa5k1VfIo/Ox8GVcccSj86vBkwWpP+lP0GBquk6fqlSlG9tqVZQnvxU+/u9JnP8ArT7uGTyjpFutZoavbxuHJ2TnJ27tm4tS/S7+waj1ayjbUqG5ZU6MaMW1u0cbqfJ8u02GnfSlP9RnBdGf5Q/INf4ZCUabruVNzjuttr433ne6e/8A4pB/osYroQAEAAAAAAAAAAAAAAAAAAAAAAAAAAAAAAAAAAAAAAAAAAAAAAAAAAAAAAAAAAAAAAAAAAAAAAAAAAAAAAAAAAAAAAAAAAAAAAAAAAAOe2y+gX+1h7zoTntsvoJ/tYe8Z+jgEiqPAhcewqR0ZVoqRSitAVIqTKVyKkBUSiCQKiUyCUFVE9hBJAAAEjJBIG40XyK/ivebfsXgajRfIreK95tuz0EVbm92Um84Sy8Gg025jc6vKUKsnvb0mnjOOzLz93rOgkk5vPFFG5CLyoRT70iCqHkvxKXzKocvSUvmUW32lrcjGKiuS5cS84x48Clxj3EFC4Ipz8ovBlbjHuIwl2CDEzm6lwzy9BZvK1nSrU3d1KUczW51na/MVOX9LqY7/XwOD2n/AJQw122vKPwe4pyUqdKlKm8Um+/zvv5E3Vx6Sq9FzUOupuo+UXNZfgsmVYfSdN8fJPni9uNehtXTpVbKpS1aM0oU6UMcOXDHBrznq2i6RtJTrUKNarZQrKe+7iGVJJ8N1rtM3VeopkmhhabRUlw1G1q+apSaz6ipazeWMlHVrJ04N4Veg96Hp7UaZbwFFKrCtTVSnKM4SWU4vKZWAAAAAAAAAAAAAAAAAAAAAAAAAAAAAAAAAAAAAAAAAAAAAAAAAAAAAAAAAAAAAAAAAAAAAAAAAAAAAAAAAAAAAAAAAAAAAAAAAOe2z+gv9aHvOhOe2z+gv9aHvGfo4FFS5FKK4nRlVErRQuZWgKlyJRBKArRJCJCqiUQgBVkkgnJBIAAEkEgbjRPIreK95tvqmo0R/FreK95uPqhVuXlshlTjl5yQ4+czBEeRS+ZUuHDJbk+JRDKGw2W5S9PmAqyG8o0t3tLpNlLcq3lOU+W7T+MYV/tvpNpBKnOVeo1xhFY3fElG2fC+n3by9hErSLruWOUsrjyOI1fbZ2V1Rr1NOuqcLjjGaqYh7C/o23enX966F5XrW+WlCp1+Yy+7gFeiQjHEXhZxjODKsor4ZTwuOX7CdItqU1Pe+Wg4pxlJ5yjawtqNOW9ClFPvSFReS4ESpxnFxlFOLWGn2lS5Ag0UIPRNRjGDfwC4luqL5Upv3M3pg6tbK60y4pfW3HKL7pLin9xXpl18M0y2uP7ympPxAywAAAAAAAAAAAAAAAAAAAAAAAAAAAAAAAAAAAAAAAAAAAAAAAAAAAAAAAAAAAAAAAAAAAAAAAAAAAAAAAAAAAAAAAAAAAAAAADntsvoL/Wh7zoTntsvoL/Wj7xg4HBXEp7CpHRlVErRQVx5AVErsIKkBUSQVBREoIEFQQRIEgAAAANxonk1vFe83H1UafRfJreK95uF5KCqWQVEdpBSWpeUy6y1PmBZlnicbtfrtS2jUtLWcY7kd6tNvH+XPhxeDrL2vG2tqtefk04OT9CPAtp9ZuNS1dWyi4yjUbl55S4vPgsL0Gd0xf2pdeStLi4q0nKu1CMYtJJ9yS5I5S8vq9KhOSnhLg5LsKtRp31xqVCoqFSdC3a3pJPdXHhl9hrNYulG3pWkOS4yfnLmCm92j1PUHRjc3dWpCjHdpRcsqKN1p2/Tpb93VdWpJeTjhE5rTqcZVlUlxUeOPObnr8vhksR11DbDWbGkqdrrF3RpxWIxjPgkbOlt/tEoxf5cunx70/ceb1q8nJJcEiFqMreUFl/GkSFfQOy3SzTjUjabQV1uyeFc7uN39bHZ5+w9Xo16dxRhVo1I1Kc1vRnF5Ul3pnxYtRWHnrX3JPHuPS+jHpZstApXOm6t18bBRU6DWajjPPFLHJNcfEivoS+rRt7CvWqNKMKcm36DB2ahKGztkprEnT3sePE8c2u6b7e+37DRrF17OUYudapNwk3njHHdyIt//EFO2owpT2ajuQiorcuu7xQHvYPItn+njSNV1SFpqVlLS6UoN9fUrb63uxYUe3vOmXSHRqXUoW9hKtbb2IXHXxSkvtY7EB24NbomsUdb09XlCM4R6yVNqXY4tp+w2QAAAAAAAAAAAAAAAAAAAAAAAAAAAAAAAAAAAAAAAAAAAAAAAAAAAAAAAAAAAAAAAAAAAAAAAAAAAAAAAAAAAAAAAAAAADndsvoRfto+xnRHPbY/Qi/bR9jGDgkipIgqR0ZVIqiUorQEoqXIhErkBVxRPEgkKlFXaQlwJRBJJCJQAkLkAAAA3GieTW8V7zcfVNPonKv6PebheSiKgjtJIfMCGWpcy6WpcwOe2ruo22iVHKWIylCMn5nJZPM9Blo95tNdXF2oLf3px6zCUpNt9p3u3cVU0aUHy34N47t5HlVvYUrm+rSuHvzhBwTzjlwRz6a5NbtrrSLSda6tlCnLe3XCaks81y8TzGtOVarvPLcjo7ivd1redKd3VlF8N2Uso52vCdG43c4fDibxnWxtYblLhweS+uaXey3ZLftk28vLL+7g0i1WjF1Glyzg1d5PNwkuUVg2Uoty85qq6auJp/aIjJjLMUyinFt5ppuWHnHalxfqXH0E018n6GZ+iOEb5ur5KoVsd6fVy/5GmMGDe6+7JEn8deBVCUpxzJpt44pYLbXyvoIO46M9f0XZza+hf6zLdt1RqQnJ0nUSbXxeCT7T1alqnRZqN5Ur0deq2tSrNz3eslSim+5SjhI+ck18I480uDZfhnPFLHiIr7F2dv8AZu2sKdnpOq2lWmpSlwuIylJybbb9LOhjJSw4vK70fEMcRkpReH3rmbXT9ptc0malY6teUGuyFaWPU+AhX2WD5j0vpp2tsGo3FxQvYZy1cU1nwzE7nSOnzT6zUdV0utbvtnbzVRep4ZFexg5rRtvNmte3VY6tbuo181Ul1c/DEufoydIsc12gSAAAAAAAAAAAAAAAAAAAAAAAAAAAAAAAAAAAAAAAAAAAAAAAAAAAAAAAAAAAAAAAAAAAAAAAAAAAAAAAAAAAAAHPbYfQi/bR9jOhOe2x+hY/to+xjBwmCpEEnRlUiqJBVECSqJBK5AT2koEhUkohEognBJCKgAAAE4IJA2+icq/o95uF5KNPovKv6PebjsRFO0pZUUsCGWp8y6WpgcztRb/CbGdLtksLxPHbmvKx1Vtr5zik3jL5P70z3HVKXWUZes832m0GVSNW4pU4yUk1N4y6bfN9+Hw5dpjrFx5heLqb2dCVNpuTakpcF28TR6pBqvCfY12naapplwqMbrceI/En24OcvrR1abj2rjFmsZ1j6XV3qModseKMtviaq0jVtq6nuyeHiUUuw6anY1K1KNWnBuEllPHEo1sksmqvKLd4kl5XI6OtYVYrf3Hhc+BbpWKqVIOVNyeeARpdzdjy7C1B70Z7r3d3m8/ceiaD0eajtNcdTaWM4UuU7ict2nBePf5ke07N9EOzeg2VzbV6MtSjddXKqrtJxUoZw4pcvKZFj5Upxe435yl8Kucdh9JbRdBOlarqdS702+lplKcYpW1KgpU4tdq454min/4d6+c09ooN/pWv/IHE9Fux+lbY7S1bPUac50adtKpU3Ku5KLylHivE7y86J+j6VapSt9rKlrUptxlTnc0p7rXY00mZuy/QTDS9SqXOq6tK4h1e7SVm50JRlnm3nisdhuYdHt/QqPcVnVSk92Ukstdj4rmZ3Wsxx1z0AXUoRqaXtDa3FKS3outRccrs4x3k/E5nUehzbKw3pQsKd3BfWt6sZZ/yvD+4+ldJs52GlW1rONKMqUFFqkmo+gz3yKzHxXqGi6ppU9zUNPurV91alKPuNek1xT4eY+361ClcQdOrTjUg+cZxTT9ZyOs9F+yWtb8q2k06FWXHrbX5KWfRw+4tI+UY1p03lHTaH0hbR6A4xstVrxpx/NVH1kP3Weia30AVYqVTRNWjN81RvIYfhvR/A8113YDabZ5ylqGk3EaMW/lqS6yD9MffgD1TQenlS3aeuaauSTrWb+/dl7memaJtrs9tCl+TtTozqP8AMze5Nf5ZHx4m458zxlGRSu505Rw3lcUIV9tok+WtnulHaTQ3CnTvpXNuuHU3Xx4+h816z1TQOmrRr/cpatQqafVePlF8en61xQivUQYthqNlqdtG4sbqlcUXynSkpL/gyiAAAAAAAAAAAAAAAAAAAAAAAAAAAAAAAAAAAAAAAAAAAAAAAAAAAAAAAAAAAAAAAAAAAAAAAAAAAAAAHPbYfQ0f20fYzoTn9sPoaH7aPsYwcLglDBUkdESkVJEJcStIAkSSkSkBGCrAwTggYJJwMABgnAwAJIJAE4IwVAbXRfz68DcLyUafRedf0G5+qRUFLKilgQWpl1lqXMDEuIb0GaepRUZPgbyqso1taHFk0az8n2bcs21J7ycZJx5ruOYvejixuqzlaVXQjJ/NyjlR8H3HZ7hk0KeZIDzX+aXUIP5C9tqkM9rlGXsOp2b6OrbSanX31d3M/wC5T+T9PDidpTWEXUUYltsnoF5Ooq2l0GsLksexkU+jfZWlW62OlLOcuLqz3X6Mm6035yp4L2mzMixbW1G0oRoW1GFGlHhGEIpJeovEgAAAAAAAAAAABEkmsNZT5okAcnrvRvsttFvTvNKp0riX5+2+SnnzuPP0nl20HQFe0VOroOowuYpZVC6+JPwUlwfpSPfSGB8a6vsxreztfq9U064teOFKcPivwkuD9ZgQqyj2n2pXt6NzSlSr0YVacvKhUipJ+KZwO0HQ5sxrLdS1oS0yu/rWvk+mD4erBakfPema7faVcK40++r2tVfWpTxnx7z03Z7px1G13KOuWcL2n21qGIVPHHJ/caLaDoW2m0reqWMaep0I9tHhU/dfuZ5/Xt7qyuJULmjVo1o86dSLjJehgfWmz+3Ozu0kYqw1Gn17XG3q/EqL/K+foydHyR8U07hqUW8pxeU0+KfmO02f6UNpdB3adK/d3bxXzF3ma9EvKXrEK+oweV6F03aLe7tLV7Wtp9V8HUj8pTfnyuKXiei6brOmaxQVXTr63uod9Kal93NEVngjKJygAAAAAAAAAGQABGRvASClvzMtzuKVPy6sI/rSSAvAwKmsabSz1moWkMfarxXvMOrtds9Q+c1zT4/68QN2Dm5be7KQeJbQafn9sin+X+yb/t+w/iAdMDnI7ebLS5a9Yv8A1S5DbPZyfk65YP8A1kBvwaiG02hz8nWLB/68fxLy13SZctVsX/8AcR/EDYg161vSv8Usv9xD8Sr8taW/7Ss/48fxAzgYP5Z0v/ErP+PH8R+WdL/xKz/jx/EDOBgflrSl/adn/uIfiR+XNI/xSx/3EPxA2ANc9f0Zc9Wsf9xD8Sl7R6Iuer2H+4j+IGzBqHtRoEees2H+4j+JQ9rtnY89asP48QN0DRPa/Z9p7mq21VrspS32vUY9TbTTYp9VRvKzX2KOM+tolHSg4iPSVYSnGP5M1DMt5L4secXhrmXP5xLH/DNR/hr8RSOzGTjP5xrD/DNT/hL8SzLpP0qFVwqWGpQ3UpNukuEW8Z5lo7kGBper2Gs2kbrTrqncUXzcHyfc1zT8zM7KAkAAAAAAAAAAAAAAAAAADQbXcdGj+2j7zfmt1vT6mpWKoUpRjJTUsy5cMgeebpKiZ19ptxp3z+5h9sHkwYV6E3iNam33byybqKkitRJUXjOHjvXEnKXPh4iiME7r4EolCiMcScEkoCMEpAlAMDAJAjBOAAACJA2mi+VX8Ebn6pptG8ut4L2m5+qRUdpSyrtKWBDLUuZdZalzAtTRhVYcTOmY1REGJumTQjhotbvEyaSXADIiVooTUfKaXiFWh2NvwRRstN+cqeC9pszWaapb9SbXxcJJmzXIyAAAAAAAAAAAAAAAAAAAAACMGs1jZ3SNfodTqmnW91HsdSCco+D5o2gA8d1/oGsLjeq6Ff1LSfNUbj48M/rc1955fr3RxtRs45SutMqVaEfz9uush48OK9KR9ZENFqR8URck2k84Mi1v7myrxrWtepQqx8mdKTi/uPqvW9gdmtoFKV9pdHr2muvorq5rPblc/Tk841voFy51NE1bCxwpXccvw34+9Ckcno3TBtVpe5CvcQv6SfGN1HMv3lxO/wBI6c9IuNyOqafcWk+TnSaqQ9z9p5bq3RptZo6k6ukVa1NLPWWzVSPpxxRy1WjVt5unWpzpT+zUi4v7wPrPTNuNmdWwrTWrSUuHxJz6uXqlg38JwqQU4SUovk4vKZ8Wpy48X6TZWevarprTtNRuqGOXV1pRX3CD7CGUfMFp0o7WW6UVrFaa/wCpGMvajLq9K21dRYeqSj+rSgvcJqvpNtJZfDxNTqG0+h6Ws3uq2lJr6rqJv1LifMt/tZreotu51O7rJ81Kq8epcDTzqVJ5cnw7+QmpX0PqPTDsxZylGhO6vJLtpUsR9csew5q96dfjNWWjRS7HWrZ+5I8apUa1xUUaVOpVm+Spxcm/Ub6w2C2o1Fx6jRLpRf1qq6tetiFdNddNG0taTdH4HbrujSUv/wAjTXPSTtXdyblrVxDPZSxH2G3sehfaS4SldVbK18ajm/uN9adBqwvhurzl3qlTx97A81uNptZu89fq17Ub55rS/E11S8qzfx61WWftTbPc7boW0Ck/lql3W8zq4X3JG3o9FuylLGdLpza+3KUv/wBi3B81Vaixx+8w5VKaWcxXowfWdDYbZy3XyWi2EfGhGXtM6Gzul0/I0+zj4W1Ne4XCa+QIyUkpKpTw++aRXCbw8Ti8cPKX4n2CtE0/DXwK1f8AoQ//AJD2c0iflaXYy8bam/cPrCa+RN+cUnLhnvKlVb7UfWk9kNnaixPQtNl42kPwLU9g9lJr42z2m+i3iiXEmvlJTyuUfUVKaxyXqPqSXRxsfJ5ls9Y581PHvKH0Z7Gt5/k/Z+hSXvLcJr5f6xd0fUT1nBcI+o+n/wCbLY3/AAC19cvxH82WxvZoFr65fiLhNfMCqY7I+orVRdy9R9O/za7HL+wLT0734kro32PX/l+z9T/EXCa+YXVXdH1Edaue7H1I+oP5t9j/AP0/Z/uv8SV0c7H/APp+y/cf4kuE18uqrH7EPUiesivqQ9SPqNdHmyK/8vWHppZK1sDsnHls9p3poIXFmvlnrYfZh+6ieuS+rBehH1QthtlVy2f07/bxKv5E7MLloGm/7eP4C4PCOju5rR1W86mNtJO3W8q0G4+V5u09Ihe6qpLq46UuP9y+B1stidnHxp6RbUJYxvUE6T/9rRh1dgbGWfg99f0H2JVVNL95e8xuN87mY4a31LXI3Nu6UtO+LeXG5vUfNx9HM3K1raNLGdJz/wDTvBn0+jV0qlOUdcufk3NpOjHnJ8XzMlbB1V/bVf8Agx/Ek1bjUPWdpk+D0b+BI0Wr6pr0ri7lWelNy02rGW5SaW5l/fzO2/kLV/xqv/Bj+Jj1ujincVZTq6vdS34KnJKnFfFzlr0iaXHG6PaazT1WlcW7sY3NRJ71qp05zX6W68NeJ3qr7W9tv/2zodO0q00ul1drRjD7U3xlLxfaZpqM1yDr7X9lv/2ynr9sP7j/ALR2QEK4zr9sf7n7qZS6+2XZQ+6mdqGIVxDuNtey3fqplLuNt+yh/wC2mdxgCFcI7jbrsoL92mQ7jbzst1+7TO9AhXn7udvv/lo/u0yHddIHZaw/dpnoAEK88ld9Ia5WsH/lplLvOkXstKf7tM9FJEK8/wBPu+kD8oWyvLWj8HdVKtiEFiHbxXaegEElQIZIAxbi3VaOJfiaC+2VsLyTdW2pTb7XBHUYKXBMDz6tsFZx3nbSuLaT5OhXlHHoNfDYzV7aeaW0eoyX2a0YTXsPT3TTRQ6MX2AebPRtoKLyrq1rL9Ohu59TLdWOtUX8fTqFTHbTqyT+89JdtF9hRKyhJcYotHmctTr0vntKvY97juz96I/L+nxXys61F/8AVoyWPUmejS02lJ/Nr1FqejUJrjTT8RRw1HVbCuvk723l5usSf3mVCcaizCSmv0Xn2HQXOyGm3KfW2dCeebdNGrrdH2mN5pUHSffTm4sUYuUT2ES2JuKP9V1S/p+Z1d9epmLPZ7aKhJunqVOr5q1Be1YLRlrjy4g1sqO0tB/KWdnXS+xOUH9+SiWpajRS6/Q7pd8qU1Ne4UbVMk0/8orSHCtSvKL7qlvLh6UXqeu6VVXxdQt0+6ct1/eKOm0b5yt4L2m4T+KaHQq8K0qzo1KdVKKy4yz2+Y3fWT5bi/e/4ArZSUPrm+EYJeDZbnU3FmpcUoLveF7WBdZblzNdW1rS6EvldZtovu66K9hgVdptFVTFG4qXk+6hGVT/AIA3NSrTX116OPsMadbPk05y+41b1TV7qLjp2hTgnynczUV6kR+RdqL35/UKNpD7NvTWV6XlkGa6s4ptunTiu1vODFnr2m28tyrfxnL7FH4zfojkrt9g7SUt6/ubi8nzfW1G0dFZaLY2EUre2pQwuGIkHOw1O6uMOw0W7q55Tq4pxftZudPstRrNSvKdOivsQ4/ebqKSXBFSkkWi7QpqlFRXJci+YyqFaqkF4FCnlFWQJAyAAAAAAAAAAAAAAAAAAAAADIAFOSN4CceBhX+j6dqlJ07+xtrmL7K1JS9pl7yKXUQHD6l0Q7IahKU4WdSznLttariv3eRzF30D0Hl2WvVIvsVegpL7mj1uVR9hak5vkwPE6nQZrcZYhq+nTj3uE4k0uhS+hxuNbsYYfFU6U5v2ns/Uyl5UpeBcp28V2AjyK36Gacq6dXU606fa1TUcnXaX0VbMWCUqlj8KqfauJOX3HbxppF1RAwLPSbKwpqnaWlChBclTpqODLUF3ce8u4GAKFEbrLmABb3WN3zFwAUbo3SsAUqKJSJAAAAAAAAAAAAAAAAAAAAAAAAAAAAAAAAAAAAAAAAAAAAAAAAAAAAAAAwMAAMEYJAEYQcUyQBTuojcXcVgCjq0+xFLoxfYi6QBjytacucF6i1LTqL/NoziANdLSbeSw4GDcbK6Zc5620oyz9qCOgIA5GGwunW9SVSyjKzqSWHO2m4P8DFnsXqzfxNrtWVPOdxuDx6cZO3AHCS6POv8A65ruq3Hfmu17Cul0Y7PwealGtWfa6tVyz6zuBgDm7bYnQLZYp6Xbrxjk2lHSLK2+ZtaVP9WKNiAMbqkuSwUSptmWyMIDDVOSKt2XcZOEMIDG3ZdxTuy7jLwiMIDFxJdhVHPcZGF3DC7gLab7itNlSSwSkgIyTknBOAKcjeKsEYAZJ3iMDAE5GRgYAZGRgYAnIyQAJyRkEMCckN8QQAyyMsqIApaZG74lwnAFndG6y9gYAsbjJ6svYAFpUytQSKwBGESAAAAAAAAAAAAAAAAAAAAAAAAAAAAAAAAAAAAAAAAAAAAAAAAAAAAAAAAAAAAAA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295853" y="1718810"/>
            <a:ext cx="6936514"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b="1" dirty="0"/>
              <a:t>水溶液体系中杂质离子对</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K</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2</a:t>
            </a:r>
            <a:r>
              <a:rPr kumimoji="0" lang="en-US" altLang="zh-CN" sz="2400" b="1" i="0" u="none" strike="noStrike" cap="none" normalizeH="0" baseline="0" dirty="0">
                <a:ln>
                  <a:noFill/>
                </a:ln>
                <a:solidFill>
                  <a:schemeClr val="tx1"/>
                </a:solidFill>
                <a:effectLst/>
                <a:latin typeface="Arial" pitchFamily="34" charset="0"/>
                <a:ea typeface="宋体" pitchFamily="2" charset="-122"/>
                <a:cs typeface="宋体" pitchFamily="2" charset="-122"/>
              </a:rPr>
              <a:t>SO</a:t>
            </a:r>
            <a:r>
              <a:rPr kumimoji="0" lang="en-US" altLang="zh-CN" sz="2400" b="1" i="0" u="none" strike="noStrike" cap="none" normalizeH="0" baseline="-25000" dirty="0">
                <a:ln>
                  <a:noFill/>
                </a:ln>
                <a:solidFill>
                  <a:schemeClr val="tx1"/>
                </a:solidFill>
                <a:effectLst/>
                <a:latin typeface="Arial" pitchFamily="34" charset="0"/>
                <a:ea typeface="宋体" pitchFamily="2" charset="-122"/>
                <a:cs typeface="宋体" pitchFamily="2" charset="-122"/>
              </a:rPr>
              <a:t>4</a:t>
            </a:r>
            <a:r>
              <a:rPr lang="zh-CN" altLang="zh-CN" sz="2400" b="1" dirty="0"/>
              <a:t>结晶介稳区</a:t>
            </a:r>
            <a:r>
              <a:rPr lang="zh-CN" altLang="en-US" sz="2400" b="1" dirty="0"/>
              <a:t>影响</a:t>
            </a:r>
            <a:endParaRPr lang="zh-CN" altLang="en-US" sz="2400" dirty="0"/>
          </a:p>
        </p:txBody>
      </p:sp>
      <p:sp>
        <p:nvSpPr>
          <p:cNvPr id="18" name="标题 1">
            <a:extLst>
              <a:ext uri="{FF2B5EF4-FFF2-40B4-BE49-F238E27FC236}">
                <a16:creationId xmlns:a16="http://schemas.microsoft.com/office/drawing/2014/main" id="{D5854E64-3F45-9E26-7F0C-54086A619921}"/>
              </a:ext>
            </a:extLst>
          </p:cNvPr>
          <p:cNvSpPr txBox="1">
            <a:spLocks/>
          </p:cNvSpPr>
          <p:nvPr/>
        </p:nvSpPr>
        <p:spPr bwMode="auto">
          <a:xfrm>
            <a:off x="1835150" y="274638"/>
            <a:ext cx="6851650" cy="11430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5000" b="1">
                <a:solidFill>
                  <a:srgbClr val="CC0000"/>
                </a:solidFill>
                <a:effectLst>
                  <a:outerShdw blurRad="38100" dist="38100" dir="2700000" algn="tl">
                    <a:srgbClr val="C0C0C0"/>
                  </a:outerShdw>
                </a:effectLst>
                <a:latin typeface="Arial" charset="0"/>
                <a:ea typeface="黑体" pitchFamily="2" charset="-122"/>
              </a:defRPr>
            </a:lvl9pPr>
          </a:lstStyle>
          <a:p>
            <a:r>
              <a:rPr lang="en-US" altLang="zh-CN" sz="4000" dirty="0"/>
              <a:t>4. </a:t>
            </a:r>
            <a:r>
              <a:rPr lang="zh-CN" altLang="en-US" sz="4000" dirty="0"/>
              <a:t>介稳区研究案例</a:t>
            </a:r>
            <a:endParaRPr lang="zh-CN" altLang="en-US" sz="4000" kern="0" dirty="0"/>
          </a:p>
        </p:txBody>
      </p:sp>
      <p:sp>
        <p:nvSpPr>
          <p:cNvPr id="5" name="椭圆 4">
            <a:extLst>
              <a:ext uri="{FF2B5EF4-FFF2-40B4-BE49-F238E27FC236}">
                <a16:creationId xmlns:a16="http://schemas.microsoft.com/office/drawing/2014/main" id="{0897177D-80A2-7212-23B4-51E2336E1019}"/>
              </a:ext>
            </a:extLst>
          </p:cNvPr>
          <p:cNvSpPr/>
          <p:nvPr/>
        </p:nvSpPr>
        <p:spPr bwMode="auto">
          <a:xfrm>
            <a:off x="3131014" y="2425222"/>
            <a:ext cx="887883" cy="355383"/>
          </a:xfrm>
          <a:prstGeom prst="ellipse">
            <a:avLst/>
          </a:prstGeom>
          <a:no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华文细黑" pitchFamily="2" charset="-122"/>
            </a:endParaRPr>
          </a:p>
        </p:txBody>
      </p:sp>
      <p:sp>
        <p:nvSpPr>
          <p:cNvPr id="7" name="椭圆 6">
            <a:extLst>
              <a:ext uri="{FF2B5EF4-FFF2-40B4-BE49-F238E27FC236}">
                <a16:creationId xmlns:a16="http://schemas.microsoft.com/office/drawing/2014/main" id="{2CB496C3-A1EA-0D69-5DF1-13EC44EDCA0A}"/>
              </a:ext>
            </a:extLst>
          </p:cNvPr>
          <p:cNvSpPr/>
          <p:nvPr/>
        </p:nvSpPr>
        <p:spPr bwMode="auto">
          <a:xfrm>
            <a:off x="94836" y="2780605"/>
            <a:ext cx="3164228" cy="461666"/>
          </a:xfrm>
          <a:prstGeom prst="ellipse">
            <a:avLst/>
          </a:prstGeom>
          <a:no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华文细黑" pitchFamily="2" charset="-122"/>
            </a:endParaRPr>
          </a:p>
        </p:txBody>
      </p:sp>
      <p:grpSp>
        <p:nvGrpSpPr>
          <p:cNvPr id="2" name="组合 1">
            <a:extLst>
              <a:ext uri="{FF2B5EF4-FFF2-40B4-BE49-F238E27FC236}">
                <a16:creationId xmlns:a16="http://schemas.microsoft.com/office/drawing/2014/main" id="{1CEC08BA-85FA-2AFD-D4FD-F21FABCB67A6}"/>
              </a:ext>
            </a:extLst>
          </p:cNvPr>
          <p:cNvGrpSpPr/>
          <p:nvPr/>
        </p:nvGrpSpPr>
        <p:grpSpPr>
          <a:xfrm>
            <a:off x="4385737" y="2180475"/>
            <a:ext cx="4410490" cy="4488886"/>
            <a:chOff x="4391981" y="2180475"/>
            <a:chExt cx="4410490" cy="4488886"/>
          </a:xfrm>
        </p:grpSpPr>
        <p:grpSp>
          <p:nvGrpSpPr>
            <p:cNvPr id="28" name="组合 5">
              <a:extLst>
                <a:ext uri="{FF2B5EF4-FFF2-40B4-BE49-F238E27FC236}">
                  <a16:creationId xmlns:a16="http://schemas.microsoft.com/office/drawing/2014/main" id="{FDA0916A-EACF-A880-054E-33BEA1E23999}"/>
                </a:ext>
              </a:extLst>
            </p:cNvPr>
            <p:cNvGrpSpPr>
              <a:grpSpLocks/>
            </p:cNvGrpSpPr>
            <p:nvPr/>
          </p:nvGrpSpPr>
          <p:grpSpPr bwMode="auto">
            <a:xfrm>
              <a:off x="4391981" y="2180475"/>
              <a:ext cx="4410490" cy="4488886"/>
              <a:chOff x="-87268" y="1203155"/>
              <a:chExt cx="4410429" cy="4488379"/>
            </a:xfrm>
          </p:grpSpPr>
          <p:sp>
            <p:nvSpPr>
              <p:cNvPr id="35" name="矩形 19">
                <a:extLst>
                  <a:ext uri="{FF2B5EF4-FFF2-40B4-BE49-F238E27FC236}">
                    <a16:creationId xmlns:a16="http://schemas.microsoft.com/office/drawing/2014/main" id="{94B2B312-A880-3FDB-EB0F-81B0C637B616}"/>
                  </a:ext>
                </a:extLst>
              </p:cNvPr>
              <p:cNvSpPr>
                <a:spLocks noChangeArrowheads="1"/>
              </p:cNvSpPr>
              <p:nvPr/>
            </p:nvSpPr>
            <p:spPr bwMode="auto">
              <a:xfrm>
                <a:off x="2740" y="1645171"/>
                <a:ext cx="4224170" cy="665492"/>
              </a:xfrm>
              <a:prstGeom prst="rect">
                <a:avLst/>
              </a:prstGeom>
              <a:noFill/>
              <a:ln w="9525">
                <a:solidFill>
                  <a:sysClr val="windowText" lastClr="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85750" marR="0" lvl="0" indent="-285750" defTabSz="914400" eaLnBrk="0" fontAlgn="auto" latinLnBrk="0" hangingPunct="0">
                  <a:lnSpc>
                    <a:spcPct val="125000"/>
                  </a:lnSpc>
                  <a:spcBef>
                    <a:spcPts val="0"/>
                  </a:spcBef>
                  <a:spcAft>
                    <a:spcPts val="0"/>
                  </a:spcAft>
                  <a:buClrTx/>
                  <a:buSzPct val="70000"/>
                  <a:buFont typeface="Wingdings" panose="05000000000000000000" pitchFamily="2" charset="2"/>
                  <a:buChar char="n"/>
                  <a:tabLst/>
                  <a:defRPr/>
                </a:pPr>
                <a:r>
                  <a:rPr lang="zh-CN" altLang="en-US" sz="1600" b="1" kern="0" dirty="0">
                    <a:solidFill>
                      <a:srgbClr val="000066"/>
                    </a:solidFill>
                    <a:latin typeface="+mn-ea"/>
                    <a:ea typeface="+mn-ea"/>
                  </a:rPr>
                  <a:t>采用超声浓度计测定杂质离子对该体系介稳区影响，灵敏度、精确度较好</a:t>
                </a:r>
                <a:endParaRPr kumimoji="0" lang="en-US" altLang="zh-CN" sz="1600" b="1" i="0" u="none" strike="noStrike" kern="0" cap="none" spc="0" normalizeH="0" baseline="0" noProof="0" dirty="0">
                  <a:ln>
                    <a:noFill/>
                  </a:ln>
                  <a:solidFill>
                    <a:srgbClr val="000066"/>
                  </a:solidFill>
                  <a:effectLst/>
                  <a:uLnTx/>
                  <a:uFillTx/>
                  <a:latin typeface="+mn-ea"/>
                  <a:ea typeface="+mn-ea"/>
                </a:endParaRPr>
              </a:p>
            </p:txBody>
          </p:sp>
          <p:sp>
            <p:nvSpPr>
              <p:cNvPr id="32" name="矩形: 圆角 13">
                <a:extLst>
                  <a:ext uri="{FF2B5EF4-FFF2-40B4-BE49-F238E27FC236}">
                    <a16:creationId xmlns:a16="http://schemas.microsoft.com/office/drawing/2014/main" id="{31832169-99B8-1EA7-8183-62894CE7715F}"/>
                  </a:ext>
                </a:extLst>
              </p:cNvPr>
              <p:cNvSpPr/>
              <p:nvPr/>
            </p:nvSpPr>
            <p:spPr>
              <a:xfrm>
                <a:off x="-87268" y="1428555"/>
                <a:ext cx="4410429" cy="4262979"/>
              </a:xfrm>
              <a:prstGeom prst="roundRect">
                <a:avLst>
                  <a:gd name="adj" fmla="val 9073"/>
                </a:avLst>
              </a:prstGeom>
              <a:noFill/>
              <a:ln w="19050" cap="flat" cmpd="sng" algn="ctr">
                <a:solidFill>
                  <a:srgbClr val="002060">
                    <a:alpha val="78000"/>
                  </a:srgbClr>
                </a:solidFill>
                <a:prstDash val="dash"/>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entury Gothic"/>
                  <a:ea typeface="微软雅黑"/>
                  <a:cs typeface="+mn-cs"/>
                </a:endParaRPr>
              </a:p>
            </p:txBody>
          </p:sp>
          <p:sp>
            <p:nvSpPr>
              <p:cNvPr id="33" name="矩形 32">
                <a:extLst>
                  <a:ext uri="{FF2B5EF4-FFF2-40B4-BE49-F238E27FC236}">
                    <a16:creationId xmlns:a16="http://schemas.microsoft.com/office/drawing/2014/main" id="{20297E77-A890-D653-8DBD-8339424F1B0C}"/>
                  </a:ext>
                </a:extLst>
              </p:cNvPr>
              <p:cNvSpPr/>
              <p:nvPr/>
            </p:nvSpPr>
            <p:spPr>
              <a:xfrm>
                <a:off x="1630856" y="1203155"/>
                <a:ext cx="1271570" cy="400005"/>
              </a:xfrm>
              <a:prstGeom prst="rect">
                <a:avLst/>
              </a:prstGeom>
              <a:gradFill rotWithShape="1">
                <a:gsLst>
                  <a:gs pos="0">
                    <a:srgbClr val="3494BA">
                      <a:satMod val="103000"/>
                      <a:lumMod val="102000"/>
                      <a:tint val="94000"/>
                    </a:srgbClr>
                  </a:gs>
                  <a:gs pos="50000">
                    <a:srgbClr val="3494BA">
                      <a:satMod val="110000"/>
                      <a:lumMod val="100000"/>
                      <a:shade val="100000"/>
                    </a:srgbClr>
                  </a:gs>
                  <a:gs pos="100000">
                    <a:srgbClr val="3494BA">
                      <a:lumMod val="99000"/>
                      <a:satMod val="120000"/>
                      <a:shade val="78000"/>
                    </a:srgbClr>
                  </a:gs>
                </a:gsLst>
                <a:lin ang="5400000" scaled="0"/>
              </a:gradFill>
              <a:ln w="6350" cap="flat" cmpd="sng" algn="ctr">
                <a:solidFill>
                  <a:srgbClr val="3494BA"/>
                </a:solidFill>
                <a:prstDash val="solid"/>
                <a:miter lim="800000"/>
              </a:ln>
              <a:effectLst/>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rPr>
                  <a:t>研究</a:t>
                </a:r>
                <a:r>
                  <a:rPr lang="zh-CN" altLang="en-US" sz="2000" b="1" kern="0" dirty="0">
                    <a:solidFill>
                      <a:prstClr val="white"/>
                    </a:solidFill>
                    <a:latin typeface="微软雅黑" panose="020B0503020204020204" pitchFamily="34" charset="-122"/>
                    <a:ea typeface="微软雅黑"/>
                  </a:rPr>
                  <a:t>结论</a:t>
                </a: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36" name="矩形 19">
              <a:extLst>
                <a:ext uri="{FF2B5EF4-FFF2-40B4-BE49-F238E27FC236}">
                  <a16:creationId xmlns:a16="http://schemas.microsoft.com/office/drawing/2014/main" id="{A780A078-B317-9EED-1791-4F146D097B3D}"/>
                </a:ext>
              </a:extLst>
            </p:cNvPr>
            <p:cNvSpPr>
              <a:spLocks noChangeArrowheads="1"/>
            </p:cNvSpPr>
            <p:nvPr/>
          </p:nvSpPr>
          <p:spPr bwMode="auto">
            <a:xfrm>
              <a:off x="4481990" y="3389339"/>
              <a:ext cx="4224229" cy="665567"/>
            </a:xfrm>
            <a:prstGeom prst="rect">
              <a:avLst/>
            </a:prstGeom>
            <a:noFill/>
            <a:ln w="9525">
              <a:solidFill>
                <a:sysClr val="windowText" lastClr="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85750" marR="0" lvl="0" indent="-285750" defTabSz="914400" eaLnBrk="0" fontAlgn="auto" latinLnBrk="0" hangingPunct="0">
                <a:lnSpc>
                  <a:spcPct val="125000"/>
                </a:lnSpc>
                <a:spcBef>
                  <a:spcPts val="0"/>
                </a:spcBef>
                <a:spcAft>
                  <a:spcPts val="0"/>
                </a:spcAft>
                <a:buClrTx/>
                <a:buSzPct val="70000"/>
                <a:buFont typeface="Wingdings" panose="05000000000000000000" pitchFamily="2" charset="2"/>
                <a:buChar char="n"/>
                <a:tabLst/>
                <a:defRPr/>
              </a:pPr>
              <a:r>
                <a:rPr lang="zh-CN" altLang="en-US" sz="1600" b="1" kern="0" dirty="0">
                  <a:solidFill>
                    <a:srgbClr val="000066"/>
                  </a:solidFill>
                  <a:latin typeface="+mn-ea"/>
                  <a:ea typeface="+mn-ea"/>
                </a:rPr>
                <a:t>饱和温度及介稳区宽度随杂质离子浓度增加而增大，针对铝离子杂质更为显著</a:t>
              </a:r>
            </a:p>
          </p:txBody>
        </p:sp>
        <p:sp>
          <p:nvSpPr>
            <p:cNvPr id="37" name="矩形 19">
              <a:extLst>
                <a:ext uri="{FF2B5EF4-FFF2-40B4-BE49-F238E27FC236}">
                  <a16:creationId xmlns:a16="http://schemas.microsoft.com/office/drawing/2014/main" id="{6F758B95-8733-58C7-31E3-7DB026244F1B}"/>
                </a:ext>
              </a:extLst>
            </p:cNvPr>
            <p:cNvSpPr>
              <a:spLocks noChangeArrowheads="1"/>
            </p:cNvSpPr>
            <p:nvPr/>
          </p:nvSpPr>
          <p:spPr bwMode="auto">
            <a:xfrm>
              <a:off x="4481990" y="4141905"/>
              <a:ext cx="4224229" cy="665567"/>
            </a:xfrm>
            <a:prstGeom prst="rect">
              <a:avLst/>
            </a:prstGeom>
            <a:noFill/>
            <a:ln w="9525">
              <a:solidFill>
                <a:sysClr val="windowText" lastClr="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85750" marR="0" lvl="0" indent="-285750" defTabSz="914400" eaLnBrk="0" fontAlgn="auto" latinLnBrk="0" hangingPunct="0">
                <a:lnSpc>
                  <a:spcPct val="125000"/>
                </a:lnSpc>
                <a:spcBef>
                  <a:spcPts val="0"/>
                </a:spcBef>
                <a:spcAft>
                  <a:spcPts val="0"/>
                </a:spcAft>
                <a:buClrTx/>
                <a:buSzPct val="70000"/>
                <a:buFont typeface="Wingdings" panose="05000000000000000000" pitchFamily="2" charset="2"/>
                <a:buChar char="n"/>
                <a:tabLst/>
                <a:defRPr/>
              </a:pPr>
              <a:r>
                <a:rPr lang="zh-CN" altLang="en-US" sz="1600" b="1" kern="0" dirty="0">
                  <a:solidFill>
                    <a:srgbClr val="000066"/>
                  </a:solidFill>
                  <a:latin typeface="+mn-ea"/>
                  <a:ea typeface="+mn-ea"/>
                </a:rPr>
                <a:t>采用三维经典成核理论准确预测杂质离子对该体系介稳区及成核参数影响</a:t>
              </a:r>
            </a:p>
          </p:txBody>
        </p:sp>
      </p:grpSp>
      <p:sp>
        <p:nvSpPr>
          <p:cNvPr id="3" name="矩形 19">
            <a:extLst>
              <a:ext uri="{FF2B5EF4-FFF2-40B4-BE49-F238E27FC236}">
                <a16:creationId xmlns:a16="http://schemas.microsoft.com/office/drawing/2014/main" id="{D048A7D9-89F7-A76C-8FE5-3BCF018C6926}"/>
              </a:ext>
            </a:extLst>
          </p:cNvPr>
          <p:cNvSpPr>
            <a:spLocks noChangeArrowheads="1"/>
          </p:cNvSpPr>
          <p:nvPr/>
        </p:nvSpPr>
        <p:spPr bwMode="auto">
          <a:xfrm>
            <a:off x="4478868" y="4990379"/>
            <a:ext cx="4224229" cy="665567"/>
          </a:xfrm>
          <a:prstGeom prst="rect">
            <a:avLst/>
          </a:prstGeom>
          <a:noFill/>
          <a:ln w="9525">
            <a:solidFill>
              <a:sysClr val="windowText" lastClr="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85750" marR="0" lvl="0" indent="-285750" defTabSz="914400" eaLnBrk="0" fontAlgn="auto" latinLnBrk="0" hangingPunct="0">
              <a:lnSpc>
                <a:spcPct val="125000"/>
              </a:lnSpc>
              <a:spcBef>
                <a:spcPts val="0"/>
              </a:spcBef>
              <a:spcAft>
                <a:spcPts val="0"/>
              </a:spcAft>
              <a:buClrTx/>
              <a:buSzPct val="70000"/>
              <a:buFont typeface="Wingdings" panose="05000000000000000000" pitchFamily="2" charset="2"/>
              <a:buChar char="n"/>
              <a:tabLst/>
              <a:defRPr/>
            </a:pPr>
            <a:r>
              <a:rPr lang="zh-CN" altLang="en-US" sz="1600" b="1" kern="0" dirty="0">
                <a:solidFill>
                  <a:srgbClr val="000066"/>
                </a:solidFill>
                <a:latin typeface="+mn-ea"/>
                <a:ea typeface="+mn-ea"/>
              </a:rPr>
              <a:t>铝和硅杂质离子通过物理阻断</a:t>
            </a:r>
            <a:r>
              <a:rPr lang="en-US" altLang="zh-CN" sz="1600" b="1" kern="0" dirty="0">
                <a:solidFill>
                  <a:srgbClr val="000066"/>
                </a:solidFill>
                <a:latin typeface="+mn-ea"/>
                <a:ea typeface="+mn-ea"/>
              </a:rPr>
              <a:t>K</a:t>
            </a:r>
            <a:r>
              <a:rPr lang="en-US" altLang="zh-CN" sz="1600" b="1" kern="0" baseline="-25000" dirty="0">
                <a:solidFill>
                  <a:srgbClr val="000066"/>
                </a:solidFill>
                <a:latin typeface="+mn-ea"/>
                <a:ea typeface="+mn-ea"/>
              </a:rPr>
              <a:t>2</a:t>
            </a:r>
            <a:r>
              <a:rPr lang="en-US" altLang="zh-CN" sz="1600" b="1" kern="0" dirty="0">
                <a:solidFill>
                  <a:srgbClr val="000066"/>
                </a:solidFill>
                <a:latin typeface="+mn-ea"/>
                <a:ea typeface="+mn-ea"/>
              </a:rPr>
              <a:t>SO</a:t>
            </a:r>
            <a:r>
              <a:rPr lang="en-US" altLang="zh-CN" sz="1600" b="1" kern="0" baseline="-25000" dirty="0">
                <a:solidFill>
                  <a:srgbClr val="000066"/>
                </a:solidFill>
                <a:latin typeface="+mn-ea"/>
                <a:ea typeface="+mn-ea"/>
              </a:rPr>
              <a:t>4</a:t>
            </a:r>
            <a:r>
              <a:rPr lang="zh-CN" altLang="en-US" sz="1600" b="1" kern="0" dirty="0">
                <a:solidFill>
                  <a:srgbClr val="000066"/>
                </a:solidFill>
                <a:latin typeface="+mn-ea"/>
                <a:ea typeface="+mn-ea"/>
              </a:rPr>
              <a:t>晶体表面活性位点，从而抑制三维晶核形成</a:t>
            </a:r>
          </a:p>
        </p:txBody>
      </p:sp>
      <p:sp>
        <p:nvSpPr>
          <p:cNvPr id="4" name="矩形 19">
            <a:extLst>
              <a:ext uri="{FF2B5EF4-FFF2-40B4-BE49-F238E27FC236}">
                <a16:creationId xmlns:a16="http://schemas.microsoft.com/office/drawing/2014/main" id="{E1FAE13B-F02E-25FF-DC59-B98DCA586C53}"/>
              </a:ext>
            </a:extLst>
          </p:cNvPr>
          <p:cNvSpPr>
            <a:spLocks noChangeArrowheads="1"/>
          </p:cNvSpPr>
          <p:nvPr/>
        </p:nvSpPr>
        <p:spPr bwMode="auto">
          <a:xfrm>
            <a:off x="4478868" y="5787071"/>
            <a:ext cx="4224229" cy="665567"/>
          </a:xfrm>
          <a:prstGeom prst="rect">
            <a:avLst/>
          </a:prstGeom>
          <a:noFill/>
          <a:ln w="9525">
            <a:solidFill>
              <a:sysClr val="windowText" lastClr="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85750" marR="0" lvl="0" indent="-285750" defTabSz="914400" eaLnBrk="0" fontAlgn="auto" latinLnBrk="0" hangingPunct="0">
              <a:lnSpc>
                <a:spcPct val="125000"/>
              </a:lnSpc>
              <a:spcBef>
                <a:spcPts val="0"/>
              </a:spcBef>
              <a:spcAft>
                <a:spcPts val="0"/>
              </a:spcAft>
              <a:buClrTx/>
              <a:buSzPct val="70000"/>
              <a:buFont typeface="Wingdings" panose="05000000000000000000" pitchFamily="2" charset="2"/>
              <a:buChar char="n"/>
              <a:tabLst/>
              <a:defRPr/>
            </a:pPr>
            <a:r>
              <a:rPr lang="zh-CN" altLang="en-US" sz="1600" b="1" kern="0" dirty="0">
                <a:solidFill>
                  <a:srgbClr val="000066"/>
                </a:solidFill>
                <a:latin typeface="+mn-ea"/>
                <a:ea typeface="+mn-ea"/>
              </a:rPr>
              <a:t>铝杂质离子相对硅杂质离子具有更强的吸附能，从而抑制成核能力更强</a:t>
            </a:r>
          </a:p>
        </p:txBody>
      </p:sp>
    </p:spTree>
    <p:extLst>
      <p:ext uri="{BB962C8B-B14F-4D97-AF65-F5344CB8AC3E}">
        <p14:creationId xmlns:p14="http://schemas.microsoft.com/office/powerpoint/2010/main" val="365449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41" name="Picture 11" descr="F200905190825323067223462"/>
          <p:cNvPicPr>
            <a:picLocks noChangeArrowheads="1"/>
          </p:cNvPicPr>
          <p:nvPr/>
        </p:nvPicPr>
        <p:blipFill>
          <a:blip r:embed="rId2" cstate="print"/>
          <a:srcRect/>
          <a:stretch>
            <a:fillRect/>
          </a:stretch>
        </p:blipFill>
        <p:spPr bwMode="auto">
          <a:xfrm>
            <a:off x="30163" y="12868"/>
            <a:ext cx="9144000" cy="2162175"/>
          </a:xfrm>
          <a:prstGeom prst="rect">
            <a:avLst/>
          </a:prstGeom>
          <a:noFill/>
          <a:ln w="9525">
            <a:noFill/>
            <a:miter lim="800000"/>
            <a:headEnd/>
            <a:tailEnd/>
          </a:ln>
        </p:spPr>
      </p:pic>
      <p:pic>
        <p:nvPicPr>
          <p:cNvPr id="317442" name="Picture 13" descr="1009790img2009122411121611"/>
          <p:cNvPicPr>
            <a:picLocks noChangeAspect="1" noChangeArrowheads="1"/>
          </p:cNvPicPr>
          <p:nvPr/>
        </p:nvPicPr>
        <p:blipFill>
          <a:blip r:embed="rId3" cstate="print"/>
          <a:srcRect/>
          <a:stretch>
            <a:fillRect/>
          </a:stretch>
        </p:blipFill>
        <p:spPr bwMode="auto">
          <a:xfrm>
            <a:off x="5972175" y="4540250"/>
            <a:ext cx="3201988" cy="2317750"/>
          </a:xfrm>
          <a:prstGeom prst="rect">
            <a:avLst/>
          </a:prstGeom>
          <a:noFill/>
          <a:ln w="9525">
            <a:noFill/>
            <a:miter lim="800000"/>
            <a:headEnd/>
            <a:tailEnd/>
          </a:ln>
        </p:spPr>
      </p:pic>
      <p:pic>
        <p:nvPicPr>
          <p:cNvPr id="317443" name="Picture 14" descr="盐湖"/>
          <p:cNvPicPr>
            <a:picLocks noChangeAspect="1" noChangeArrowheads="1"/>
          </p:cNvPicPr>
          <p:nvPr/>
        </p:nvPicPr>
        <p:blipFill>
          <a:blip r:embed="rId4" cstate="print"/>
          <a:srcRect/>
          <a:stretch>
            <a:fillRect/>
          </a:stretch>
        </p:blipFill>
        <p:spPr bwMode="auto">
          <a:xfrm>
            <a:off x="0" y="4545013"/>
            <a:ext cx="3203575" cy="2312987"/>
          </a:xfrm>
          <a:prstGeom prst="rect">
            <a:avLst/>
          </a:prstGeom>
          <a:noFill/>
          <a:ln w="9525">
            <a:noFill/>
            <a:miter lim="800000"/>
            <a:headEnd/>
            <a:tailEnd/>
          </a:ln>
        </p:spPr>
      </p:pic>
      <p:pic>
        <p:nvPicPr>
          <p:cNvPr id="317444" name="Picture 15" descr="004"/>
          <p:cNvPicPr>
            <a:picLocks noChangeAspect="1" noChangeArrowheads="1"/>
          </p:cNvPicPr>
          <p:nvPr/>
        </p:nvPicPr>
        <p:blipFill>
          <a:blip r:embed="rId5" cstate="print"/>
          <a:srcRect/>
          <a:stretch>
            <a:fillRect/>
          </a:stretch>
        </p:blipFill>
        <p:spPr bwMode="auto">
          <a:xfrm>
            <a:off x="3046413" y="4545013"/>
            <a:ext cx="3203575" cy="2312987"/>
          </a:xfrm>
          <a:prstGeom prst="rect">
            <a:avLst/>
          </a:prstGeom>
          <a:noFill/>
          <a:ln w="9525">
            <a:noFill/>
            <a:miter lim="800000"/>
            <a:headEnd/>
            <a:tailEnd/>
          </a:ln>
        </p:spPr>
      </p:pic>
      <p:sp>
        <p:nvSpPr>
          <p:cNvPr id="257032" name="Rectangle 8"/>
          <p:cNvSpPr>
            <a:spLocks noChangeArrowheads="1"/>
          </p:cNvSpPr>
          <p:nvPr/>
        </p:nvSpPr>
        <p:spPr bwMode="auto">
          <a:xfrm>
            <a:off x="3491880" y="2888940"/>
            <a:ext cx="2271776" cy="92333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sz="5400" b="1" dirty="0">
                <a:solidFill>
                  <a:srgbClr val="FF0000"/>
                </a:solidFill>
                <a:latin typeface="黑体" pitchFamily="2" charset="-122"/>
                <a:ea typeface="黑体" pitchFamily="2" charset="-122"/>
                <a:cs typeface="Arial" pitchFamily="34" charset="0"/>
              </a:rPr>
              <a:t>谢谢！</a:t>
            </a:r>
          </a:p>
        </p:txBody>
      </p:sp>
    </p:spTree>
    <p:extLst>
      <p:ext uri="{BB962C8B-B14F-4D97-AF65-F5344CB8AC3E}">
        <p14:creationId xmlns:p14="http://schemas.microsoft.com/office/powerpoint/2010/main" val="333289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1. </a:t>
            </a:r>
            <a:r>
              <a:rPr lang="zh-CN" altLang="en-US" sz="4000" dirty="0"/>
              <a:t>溶解度的测量</a:t>
            </a:r>
          </a:p>
        </p:txBody>
      </p:sp>
      <p:sp>
        <p:nvSpPr>
          <p:cNvPr id="5" name="Rectangle 3" descr="Rectangle: Click to edit Master text styles&#10;Second level&#10;Third level&#10;Fourth level&#10;Fifth level"/>
          <p:cNvSpPr txBox="1">
            <a:spLocks noChangeArrowheads="1"/>
          </p:cNvSpPr>
          <p:nvPr/>
        </p:nvSpPr>
        <p:spPr bwMode="auto">
          <a:xfrm>
            <a:off x="251520" y="1886145"/>
            <a:ext cx="8505945"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r>
              <a:rPr lang="zh-CN" altLang="en-US" sz="3200" b="1" kern="0" dirty="0">
                <a:solidFill>
                  <a:srgbClr val="C00000"/>
                </a:solidFill>
                <a:latin typeface="+mn-lt"/>
                <a:ea typeface="+mn-ea"/>
              </a:rPr>
              <a:t>静态法：</a:t>
            </a:r>
            <a:endParaRPr lang="en-US" altLang="zh-CN" sz="3200" b="1" kern="0" dirty="0">
              <a:solidFill>
                <a:srgbClr val="C00000"/>
              </a:solidFill>
              <a:latin typeface="+mn-lt"/>
              <a:ea typeface="+mn-ea"/>
            </a:endParaRPr>
          </a:p>
          <a:p>
            <a:pPr marL="342900" indent="-342900" algn="just" eaLnBrk="0" hangingPunct="0">
              <a:spcBef>
                <a:spcPts val="1200"/>
              </a:spcBef>
              <a:buClr>
                <a:schemeClr val="tx2"/>
              </a:buClr>
              <a:buSzPct val="70000"/>
              <a:buFont typeface="Wingdings" pitchFamily="2" charset="2"/>
              <a:buChar char="ü"/>
              <a:defRPr/>
            </a:pPr>
            <a:r>
              <a:rPr lang="zh-CN" altLang="zh-CN" sz="2800" b="1" dirty="0">
                <a:latin typeface="+mn-ea"/>
                <a:ea typeface="+mn-ea"/>
              </a:rPr>
              <a:t>静态法实验设备简单，测定精度取决于恒温时间和取样分析的可靠性，该法测定结果非常准确，但耗时较长</a:t>
            </a:r>
            <a:r>
              <a:rPr lang="zh-CN" altLang="en-US" sz="2800" b="1" dirty="0">
                <a:latin typeface="+mn-ea"/>
                <a:ea typeface="+mn-ea"/>
              </a:rPr>
              <a:t>。</a:t>
            </a:r>
            <a:endParaRPr lang="en-US" altLang="zh-CN" sz="2800" b="1" dirty="0">
              <a:latin typeface="+mn-ea"/>
              <a:ea typeface="+mn-ea"/>
            </a:endParaRPr>
          </a:p>
          <a:p>
            <a:pPr marL="342900" indent="-342900" algn="just" eaLnBrk="0" hangingPunct="0">
              <a:spcBef>
                <a:spcPts val="1200"/>
              </a:spcBef>
              <a:buClr>
                <a:schemeClr val="tx2"/>
              </a:buClr>
              <a:buSzPct val="70000"/>
              <a:buFont typeface="Wingdings" pitchFamily="2" charset="2"/>
              <a:buChar char="ü"/>
              <a:defRPr/>
            </a:pPr>
            <a:r>
              <a:rPr lang="zh-CN" altLang="zh-CN" sz="2800" b="1" dirty="0">
                <a:latin typeface="+mn-ea"/>
                <a:ea typeface="+mn-ea"/>
              </a:rPr>
              <a:t>取样时很难保证固液两相完全分离</a:t>
            </a:r>
            <a:r>
              <a:rPr lang="zh-CN" altLang="en-US" sz="2800" b="1" dirty="0">
                <a:latin typeface="+mn-ea"/>
                <a:ea typeface="+mn-ea"/>
              </a:rPr>
              <a:t>。</a:t>
            </a:r>
            <a:endParaRPr lang="en-US" altLang="zh-CN" sz="2800" b="1" dirty="0">
              <a:latin typeface="+mn-ea"/>
              <a:ea typeface="+mn-ea"/>
            </a:endParaRPr>
          </a:p>
          <a:p>
            <a:pPr marL="342900" indent="-342900" algn="just" eaLnBrk="0" hangingPunct="0">
              <a:spcBef>
                <a:spcPts val="1200"/>
              </a:spcBef>
              <a:buClr>
                <a:schemeClr val="tx2"/>
              </a:buClr>
              <a:buSzPct val="70000"/>
              <a:buFont typeface="Wingdings" pitchFamily="2" charset="2"/>
              <a:buChar char="ü"/>
              <a:defRPr/>
            </a:pPr>
            <a:r>
              <a:rPr lang="zh-CN" altLang="zh-CN" sz="2800" b="1" dirty="0">
                <a:solidFill>
                  <a:srgbClr val="C00000"/>
                </a:solidFill>
                <a:latin typeface="+mn-ea"/>
                <a:ea typeface="+mn-ea"/>
              </a:rPr>
              <a:t>高温下取样较为困难</a:t>
            </a:r>
            <a:r>
              <a:rPr lang="zh-CN" altLang="en-US" sz="2800" b="1" dirty="0">
                <a:solidFill>
                  <a:srgbClr val="C00000"/>
                </a:solidFill>
                <a:latin typeface="+mn-ea"/>
                <a:ea typeface="+mn-ea"/>
              </a:rPr>
              <a:t>（如何解决？？）</a:t>
            </a:r>
            <a:r>
              <a:rPr lang="zh-CN" altLang="zh-CN" sz="2800" b="1" dirty="0">
                <a:latin typeface="+mn-ea"/>
                <a:ea typeface="+mn-ea"/>
              </a:rPr>
              <a:t>，有</a:t>
            </a:r>
            <a:r>
              <a:rPr lang="zh-CN" altLang="en-US" sz="2800" b="1" dirty="0">
                <a:latin typeface="+mn-ea"/>
                <a:ea typeface="+mn-ea"/>
              </a:rPr>
              <a:t>结晶</a:t>
            </a:r>
            <a:r>
              <a:rPr lang="zh-CN" altLang="zh-CN" sz="2800" b="1" dirty="0">
                <a:latin typeface="+mn-ea"/>
                <a:ea typeface="+mn-ea"/>
              </a:rPr>
              <a:t>问题。</a:t>
            </a:r>
            <a:endParaRPr lang="en-US" altLang="zh-CN" sz="2800" b="1" dirty="0">
              <a:latin typeface="+mn-ea"/>
              <a:ea typeface="+mn-ea"/>
            </a:endParaRPr>
          </a:p>
          <a:p>
            <a:pPr marL="342900" indent="-342900" algn="just" eaLnBrk="0" hangingPunct="0">
              <a:spcBef>
                <a:spcPts val="1200"/>
              </a:spcBef>
              <a:buClr>
                <a:schemeClr val="tx2"/>
              </a:buClr>
              <a:buSzPct val="70000"/>
              <a:buFont typeface="Wingdings" pitchFamily="2" charset="2"/>
              <a:buChar char="ü"/>
              <a:defRPr/>
            </a:pPr>
            <a:r>
              <a:rPr lang="zh-CN" altLang="zh-CN" sz="2800" b="1" dirty="0">
                <a:latin typeface="+mn-ea"/>
                <a:ea typeface="+mn-ea"/>
              </a:rPr>
              <a:t>静态法更多用于常压不太高温度下</a:t>
            </a:r>
            <a:r>
              <a:rPr lang="zh-CN" altLang="en-US" sz="2800" b="1" dirty="0">
                <a:latin typeface="+mn-ea"/>
                <a:ea typeface="+mn-ea"/>
              </a:rPr>
              <a:t>。</a:t>
            </a:r>
            <a:endParaRPr lang="en-US" altLang="zh-CN" sz="2800" b="1" dirty="0">
              <a:latin typeface="+mn-ea"/>
              <a:ea typeface="+mn-ea"/>
            </a:endParaRPr>
          </a:p>
          <a:p>
            <a:pPr marL="342900" indent="-342900" algn="just" eaLnBrk="0" hangingPunct="0">
              <a:spcBef>
                <a:spcPct val="20000"/>
              </a:spcBef>
              <a:buClr>
                <a:schemeClr val="tx2"/>
              </a:buClr>
              <a:buSzPct val="70000"/>
              <a:defRPr/>
            </a:pPr>
            <a:endParaRPr lang="en-US" altLang="zh-CN" sz="2400" b="1" dirty="0"/>
          </a:p>
          <a:p>
            <a:pPr marL="457200" indent="-457200" algn="just" eaLnBrk="0" hangingPunct="0">
              <a:spcBef>
                <a:spcPct val="20000"/>
              </a:spcBef>
              <a:buClr>
                <a:schemeClr val="tx2"/>
              </a:buClr>
              <a:buSzPct val="70000"/>
              <a:buAutoNum type="arabicParenBoth"/>
              <a:defRPr/>
            </a:pPr>
            <a:endParaRPr lang="zh-CN" altLang="zh-CN" sz="2400" b="1" dirty="0"/>
          </a:p>
          <a:p>
            <a:pPr marL="342900" indent="-342900" algn="just" eaLnBrk="0" hangingPunct="0">
              <a:spcBef>
                <a:spcPct val="20000"/>
              </a:spcBef>
              <a:buClr>
                <a:schemeClr val="tx2"/>
              </a:buClr>
              <a:buSzPct val="70000"/>
              <a:defRPr/>
            </a:pPr>
            <a:endParaRPr lang="zh-CN" altLang="en-US" sz="2400" b="1"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1. </a:t>
            </a:r>
            <a:r>
              <a:rPr lang="zh-CN" altLang="en-US" sz="4000" dirty="0"/>
              <a:t>溶解度的测量</a:t>
            </a:r>
          </a:p>
        </p:txBody>
      </p:sp>
      <p:sp>
        <p:nvSpPr>
          <p:cNvPr id="5" name="Rectangle 3" descr="Rectangle: Click to edit Master text styles&#10;Second level&#10;Third level&#10;Fourth level&#10;Fifth level"/>
          <p:cNvSpPr txBox="1">
            <a:spLocks noChangeArrowheads="1"/>
          </p:cNvSpPr>
          <p:nvPr/>
        </p:nvSpPr>
        <p:spPr bwMode="auto">
          <a:xfrm>
            <a:off x="-1008620" y="4824155"/>
            <a:ext cx="837093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buAutoNum type="arabicParenBoth"/>
              <a:defRPr/>
            </a:pPr>
            <a:endParaRPr lang="zh-CN" altLang="zh-CN" sz="2400" dirty="0"/>
          </a:p>
          <a:p>
            <a:pPr marL="342900" indent="-342900" algn="just" eaLnBrk="0" hangingPunct="0">
              <a:spcBef>
                <a:spcPct val="20000"/>
              </a:spcBef>
              <a:buClr>
                <a:schemeClr val="tx2"/>
              </a:buClr>
              <a:buSzPct val="70000"/>
              <a:defRPr/>
            </a:pPr>
            <a:endParaRPr lang="zh-CN" altLang="en-US" sz="2400"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a:xfrm>
            <a:off x="476545" y="1898830"/>
            <a:ext cx="1107996"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t>平衡管</a:t>
            </a:r>
          </a:p>
        </p:txBody>
      </p:sp>
      <p:sp>
        <p:nvSpPr>
          <p:cNvPr id="4710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47105" name="Picture 1" descr="Fig"/>
          <p:cNvPicPr preferRelativeResize="0">
            <a:picLocks noChangeArrowheads="1"/>
          </p:cNvPicPr>
          <p:nvPr/>
        </p:nvPicPr>
        <p:blipFill>
          <a:blip r:embed="rId3" cstate="print"/>
          <a:srcRect/>
          <a:stretch>
            <a:fillRect/>
          </a:stretch>
        </p:blipFill>
        <p:spPr bwMode="auto">
          <a:xfrm>
            <a:off x="1326163" y="2539445"/>
            <a:ext cx="4095455" cy="3105345"/>
          </a:xfrm>
          <a:prstGeom prst="rect">
            <a:avLst/>
          </a:prstGeom>
          <a:noFill/>
        </p:spPr>
      </p:pic>
      <p:sp>
        <p:nvSpPr>
          <p:cNvPr id="47107" name="Rectangle 3"/>
          <p:cNvSpPr>
            <a:spLocks noChangeArrowheads="1"/>
          </p:cNvSpPr>
          <p:nvPr/>
        </p:nvSpPr>
        <p:spPr bwMode="auto">
          <a:xfrm>
            <a:off x="370503" y="5644790"/>
            <a:ext cx="6006773" cy="87075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8288" algn="ctr" defTabSz="914400" rtl="0" eaLnBrk="1" fontAlgn="base" latinLnBrk="0" hangingPunct="1">
              <a:lnSpc>
                <a:spcPct val="15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溶解度测量装置图</a:t>
            </a:r>
            <a:endParaRPr kumimoji="0" lang="zh-CN" altLang="en-US"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133350" algn="ctr" defTabSz="914400" rtl="0" eaLnBrk="0" fontAlgn="base" latinLnBrk="0" hangingPunct="0">
              <a:lnSpc>
                <a:spcPct val="150000"/>
              </a:lnSpc>
              <a:spcBef>
                <a:spcPct val="0"/>
              </a:spcBef>
              <a:spcAft>
                <a:spcPct val="0"/>
              </a:spcAft>
              <a:buClrTx/>
              <a:buSzTx/>
              <a:buFontTx/>
              <a:buNone/>
              <a:tabLst/>
            </a:pPr>
            <a:r>
              <a:rPr kumimoji="0" lang="en-GB" altLang="zh-CN" b="1" i="0" u="none" strike="noStrike" cap="none" normalizeH="0" baseline="0" dirty="0" bmk="">
                <a:ln>
                  <a:noFill/>
                </a:ln>
                <a:solidFill>
                  <a:schemeClr val="tx1"/>
                </a:solidFill>
                <a:effectLst/>
                <a:latin typeface="Times New Roman" pitchFamily="18" charset="0"/>
                <a:ea typeface="宋体" pitchFamily="2" charset="-122"/>
                <a:cs typeface="Times New Roman" pitchFamily="18" charset="0"/>
              </a:rPr>
              <a:t>1-</a:t>
            </a:r>
            <a:r>
              <a:rPr kumimoji="0" lang="zh-CN" altLang="en-GB" b="1" i="0" u="none" strike="noStrike" cap="none" normalizeH="0" baseline="0" dirty="0" bmk="_Toc260940192">
                <a:ln>
                  <a:noFill/>
                </a:ln>
                <a:solidFill>
                  <a:schemeClr val="tx1"/>
                </a:solidFill>
                <a:effectLst/>
                <a:latin typeface="Times New Roman" pitchFamily="18" charset="0"/>
                <a:ea typeface="宋体" pitchFamily="2" charset="-122"/>
                <a:cs typeface="Times New Roman" pitchFamily="18" charset="0"/>
              </a:rPr>
              <a:t>平衡管；</a:t>
            </a:r>
            <a:r>
              <a:rPr kumimoji="0" lang="en-GB" altLang="zh-CN" b="1" i="0" u="none" strike="noStrike" cap="none" normalizeH="0" baseline="0" dirty="0" bmk="_Toc260940192">
                <a:ln>
                  <a:noFill/>
                </a:ln>
                <a:solidFill>
                  <a:schemeClr val="tx1"/>
                </a:solidFill>
                <a:effectLst/>
                <a:latin typeface="Times New Roman" pitchFamily="18" charset="0"/>
                <a:ea typeface="宋体" pitchFamily="2" charset="-122"/>
                <a:cs typeface="Times New Roman" pitchFamily="18" charset="0"/>
              </a:rPr>
              <a:t>2-</a:t>
            </a:r>
            <a:r>
              <a:rPr kumimoji="0" lang="zh-CN" altLang="en-GB" b="1" i="0" u="none" strike="noStrike" cap="none" normalizeH="0" baseline="0" dirty="0" bmk="_Toc260940192">
                <a:ln>
                  <a:noFill/>
                </a:ln>
                <a:solidFill>
                  <a:schemeClr val="tx1"/>
                </a:solidFill>
                <a:effectLst/>
                <a:latin typeface="Times New Roman" pitchFamily="18" charset="0"/>
                <a:ea typeface="宋体" pitchFamily="2" charset="-122"/>
                <a:cs typeface="Times New Roman" pitchFamily="18" charset="0"/>
              </a:rPr>
              <a:t>磁力搅拌；</a:t>
            </a:r>
            <a:r>
              <a:rPr kumimoji="0" lang="en-GB" altLang="zh-CN" b="1" i="0" u="none" strike="noStrike" cap="none" normalizeH="0" baseline="0" dirty="0" bmk="_Toc260940192">
                <a:ln>
                  <a:noFill/>
                </a:ln>
                <a:solidFill>
                  <a:schemeClr val="tx1"/>
                </a:solidFill>
                <a:effectLst/>
                <a:latin typeface="Times New Roman" pitchFamily="18" charset="0"/>
                <a:ea typeface="宋体" pitchFamily="2" charset="-122"/>
                <a:cs typeface="Times New Roman" pitchFamily="18" charset="0"/>
              </a:rPr>
              <a:t>3-</a:t>
            </a:r>
            <a:r>
              <a:rPr kumimoji="0" lang="zh-CN" altLang="en-GB" b="1" i="0" u="none" strike="noStrike" cap="none" normalizeH="0" baseline="0" dirty="0" bmk="_Toc260940192">
                <a:ln>
                  <a:noFill/>
                </a:ln>
                <a:solidFill>
                  <a:schemeClr val="tx1"/>
                </a:solidFill>
                <a:effectLst/>
                <a:latin typeface="Times New Roman" pitchFamily="18" charset="0"/>
                <a:ea typeface="宋体" pitchFamily="2" charset="-122"/>
                <a:cs typeface="Times New Roman" pitchFamily="18" charset="0"/>
              </a:rPr>
              <a:t>恒温水浴</a:t>
            </a:r>
            <a:r>
              <a:rPr kumimoji="0" lang="zh-CN" altLang="en-US" b="0" i="0" u="none" strike="noStrike" cap="none" normalizeH="0" baseline="0" dirty="0" bmk="_Toc260940192">
                <a:ln>
                  <a:noFill/>
                </a:ln>
                <a:solidFill>
                  <a:schemeClr val="tx1"/>
                </a:solidFill>
                <a:effectLst/>
                <a:latin typeface="Times New Roman" pitchFamily="18" charset="0"/>
                <a:ea typeface="宋体" pitchFamily="2" charset="-122"/>
                <a:cs typeface="Times New Roman" pitchFamily="18" charset="0"/>
              </a:rPr>
              <a:t>（</a:t>
            </a:r>
            <a:r>
              <a:rPr kumimoji="0" lang="zh-CN" altLang="en-US" b="1" i="0" u="sng" strike="noStrike" cap="none" normalizeH="0" baseline="0" dirty="0" bmk="_Toc260940192">
                <a:ln>
                  <a:noFill/>
                </a:ln>
                <a:solidFill>
                  <a:srgbClr val="0000FF"/>
                </a:solidFill>
                <a:effectLst/>
                <a:latin typeface="Times New Roman" pitchFamily="18" charset="0"/>
                <a:ea typeface="宋体" pitchFamily="2" charset="-122"/>
                <a:cs typeface="Times New Roman" pitchFamily="18" charset="0"/>
              </a:rPr>
              <a:t>外循环，内循环</a:t>
            </a:r>
            <a:r>
              <a:rPr kumimoji="0" lang="zh-CN" altLang="en-US" b="0" i="0" u="none" strike="noStrike" cap="none" normalizeH="0" baseline="0" dirty="0" bmk="_Toc260940192">
                <a:ln>
                  <a:noFill/>
                </a:ln>
                <a:solidFill>
                  <a:schemeClr val="tx1"/>
                </a:solidFill>
                <a:effectLst/>
                <a:latin typeface="Times New Roman" pitchFamily="18" charset="0"/>
                <a:ea typeface="宋体" pitchFamily="2" charset="-122"/>
                <a:cs typeface="Times New Roman" pitchFamily="18" charset="0"/>
              </a:rPr>
              <a:t>）</a:t>
            </a:r>
            <a:endParaRPr kumimoji="0" lang="zh-CN" altLang="en-GB"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2" name="TextBox 11"/>
          <p:cNvSpPr txBox="1"/>
          <p:nvPr/>
        </p:nvSpPr>
        <p:spPr>
          <a:xfrm>
            <a:off x="6012160" y="2875871"/>
            <a:ext cx="2427268" cy="2308324"/>
          </a:xfrm>
          <a:prstGeom prst="rect">
            <a:avLst/>
          </a:prstGeom>
          <a:noFill/>
        </p:spPr>
        <p:txBody>
          <a:bodyPr wrap="none" rtlCol="0">
            <a:spAutoFit/>
          </a:bodyPr>
          <a:lstStyle/>
          <a:p>
            <a:pPr>
              <a:lnSpc>
                <a:spcPct val="150000"/>
              </a:lnSpc>
              <a:buFont typeface="Wingdings" pitchFamily="2" charset="2"/>
              <a:buChar char="ü"/>
            </a:pPr>
            <a:r>
              <a:rPr lang="zh-CN" altLang="en-US" sz="2400" dirty="0">
                <a:latin typeface="+mn-ea"/>
                <a:ea typeface="+mn-ea"/>
              </a:rPr>
              <a:t>搅拌加速溶解</a:t>
            </a:r>
            <a:endParaRPr lang="en-US" altLang="zh-CN" sz="2400" dirty="0">
              <a:latin typeface="+mn-ea"/>
              <a:ea typeface="+mn-ea"/>
            </a:endParaRPr>
          </a:p>
          <a:p>
            <a:pPr>
              <a:lnSpc>
                <a:spcPct val="150000"/>
              </a:lnSpc>
              <a:buFont typeface="Wingdings" pitchFamily="2" charset="2"/>
              <a:buChar char="ü"/>
            </a:pPr>
            <a:r>
              <a:rPr lang="zh-CN" altLang="en-US" sz="2400" dirty="0">
                <a:latin typeface="+mn-ea"/>
                <a:ea typeface="+mn-ea"/>
              </a:rPr>
              <a:t>密封装置</a:t>
            </a:r>
            <a:endParaRPr lang="en-US" altLang="zh-CN" sz="2400" dirty="0">
              <a:latin typeface="+mn-ea"/>
              <a:ea typeface="+mn-ea"/>
            </a:endParaRPr>
          </a:p>
          <a:p>
            <a:pPr>
              <a:lnSpc>
                <a:spcPct val="150000"/>
              </a:lnSpc>
              <a:buFont typeface="Wingdings" pitchFamily="2" charset="2"/>
              <a:buChar char="ü"/>
            </a:pPr>
            <a:r>
              <a:rPr lang="zh-CN" altLang="en-US" sz="2400" dirty="0">
                <a:latin typeface="+mn-ea"/>
                <a:ea typeface="+mn-ea"/>
              </a:rPr>
              <a:t>澄清过程</a:t>
            </a:r>
            <a:endParaRPr lang="en-US" altLang="zh-CN" sz="2400" dirty="0">
              <a:latin typeface="+mn-ea"/>
              <a:ea typeface="+mn-ea"/>
            </a:endParaRPr>
          </a:p>
          <a:p>
            <a:pPr>
              <a:lnSpc>
                <a:spcPct val="150000"/>
              </a:lnSpc>
              <a:buFont typeface="Wingdings" pitchFamily="2" charset="2"/>
              <a:buChar char="ü"/>
            </a:pPr>
            <a:r>
              <a:rPr lang="zh-CN" altLang="en-US" sz="2400" dirty="0">
                <a:latin typeface="+mn-ea"/>
                <a:ea typeface="+mn-ea"/>
              </a:rPr>
              <a:t>取样</a:t>
            </a:r>
            <a:r>
              <a:rPr lang="en-US" altLang="zh-CN" sz="2400" dirty="0">
                <a:latin typeface="+mn-ea"/>
                <a:ea typeface="+mn-ea"/>
              </a:rPr>
              <a:t>/</a:t>
            </a:r>
            <a:r>
              <a:rPr lang="zh-CN" altLang="en-US" sz="2400" dirty="0">
                <a:latin typeface="+mn-ea"/>
                <a:ea typeface="+mn-ea"/>
              </a:rPr>
              <a:t>过滤装置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1. </a:t>
            </a:r>
            <a:r>
              <a:rPr lang="zh-CN" altLang="en-US" sz="4000" dirty="0"/>
              <a:t>溶解度的测量</a:t>
            </a:r>
          </a:p>
        </p:txBody>
      </p:sp>
      <p:sp>
        <p:nvSpPr>
          <p:cNvPr id="5" name="Rectangle 3" descr="Rectangle: Click to edit Master text styles&#10;Second level&#10;Third level&#10;Fourth level&#10;Fifth level"/>
          <p:cNvSpPr txBox="1">
            <a:spLocks noChangeArrowheads="1"/>
          </p:cNvSpPr>
          <p:nvPr/>
        </p:nvSpPr>
        <p:spPr bwMode="auto">
          <a:xfrm>
            <a:off x="-1233645" y="4959170"/>
            <a:ext cx="837093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buAutoNum type="arabicParenBoth"/>
              <a:defRPr/>
            </a:pPr>
            <a:endParaRPr lang="zh-CN" altLang="zh-CN" sz="2400" dirty="0"/>
          </a:p>
          <a:p>
            <a:pPr marL="342900" indent="-342900" algn="just" eaLnBrk="0" hangingPunct="0">
              <a:spcBef>
                <a:spcPct val="20000"/>
              </a:spcBef>
              <a:buClr>
                <a:schemeClr val="tx2"/>
              </a:buClr>
              <a:buSzPct val="70000"/>
              <a:defRPr/>
            </a:pPr>
            <a:endParaRPr lang="zh-CN" altLang="en-US" sz="2400"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a:xfrm>
            <a:off x="476545" y="1898830"/>
            <a:ext cx="1723549"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t>平行结晶器</a:t>
            </a:r>
          </a:p>
        </p:txBody>
      </p:sp>
      <p:sp>
        <p:nvSpPr>
          <p:cNvPr id="4710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7107" name="Rectangle 3"/>
          <p:cNvSpPr>
            <a:spLocks noChangeArrowheads="1"/>
          </p:cNvSpPr>
          <p:nvPr/>
        </p:nvSpPr>
        <p:spPr bwMode="auto">
          <a:xfrm>
            <a:off x="157982" y="5573036"/>
            <a:ext cx="5857694" cy="87075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8288" algn="ctr" defTabSz="914400" rtl="0" eaLnBrk="1" fontAlgn="base" latinLnBrk="0" hangingPunct="1">
              <a:lnSpc>
                <a:spcPct val="15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溶解度测量装置图</a:t>
            </a:r>
            <a:endParaRPr kumimoji="0" lang="zh-CN" altLang="en-US"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133350" algn="ctr" defTabSz="914400" rtl="0" eaLnBrk="0" fontAlgn="base" latinLnBrk="0" hangingPunct="0">
              <a:lnSpc>
                <a:spcPct val="150000"/>
              </a:lnSpc>
              <a:spcBef>
                <a:spcPct val="0"/>
              </a:spcBef>
              <a:spcAft>
                <a:spcPct val="0"/>
              </a:spcAft>
              <a:buClrTx/>
              <a:buSzTx/>
              <a:buFontTx/>
              <a:buNone/>
              <a:tabLst/>
            </a:pPr>
            <a:r>
              <a:rPr lang="zh-CN" altLang="en-US" b="1" dirty="0" bmk="">
                <a:latin typeface="Times New Roman" pitchFamily="18" charset="0"/>
                <a:cs typeface="Times New Roman" pitchFamily="18" charset="0"/>
              </a:rPr>
              <a:t>浊度探头、温度探头</a:t>
            </a:r>
            <a:r>
              <a:rPr kumimoji="0" lang="zh-CN" altLang="en-GB" b="1" i="0" u="none" strike="noStrike" cap="none" normalizeH="0" baseline="0" dirty="0" bmk="_Toc260940192">
                <a:ln>
                  <a:noFill/>
                </a:ln>
                <a:solidFill>
                  <a:schemeClr val="tx1"/>
                </a:solidFill>
                <a:effectLst/>
                <a:latin typeface="Times New Roman" pitchFamily="18" charset="0"/>
                <a:ea typeface="宋体" pitchFamily="2" charset="-122"/>
                <a:cs typeface="Times New Roman" pitchFamily="18" charset="0"/>
              </a:rPr>
              <a:t>；</a:t>
            </a:r>
            <a:r>
              <a:rPr kumimoji="0" lang="zh-CN" altLang="en-US" b="1" i="0" u="none" strike="noStrike" cap="none" normalizeH="0" baseline="0" dirty="0" bmk="_Toc260940192">
                <a:ln>
                  <a:noFill/>
                </a:ln>
                <a:solidFill>
                  <a:schemeClr val="tx1"/>
                </a:solidFill>
                <a:effectLst/>
                <a:latin typeface="Times New Roman" pitchFamily="18" charset="0"/>
                <a:ea typeface="宋体" pitchFamily="2" charset="-122"/>
                <a:cs typeface="Times New Roman" pitchFamily="18" charset="0"/>
              </a:rPr>
              <a:t>蠕动泵；</a:t>
            </a:r>
            <a:r>
              <a:rPr kumimoji="0" lang="zh-CN" altLang="en-GB" b="1" i="0" u="none" strike="noStrike" cap="none" normalizeH="0" baseline="0" dirty="0" bmk="_Toc260940192">
                <a:ln>
                  <a:noFill/>
                </a:ln>
                <a:solidFill>
                  <a:schemeClr val="tx1"/>
                </a:solidFill>
                <a:effectLst/>
                <a:latin typeface="Times New Roman" pitchFamily="18" charset="0"/>
                <a:ea typeface="宋体" pitchFamily="2" charset="-122"/>
                <a:cs typeface="Times New Roman" pitchFamily="18" charset="0"/>
              </a:rPr>
              <a:t>磁力搅拌；恒温水浴</a:t>
            </a:r>
            <a:endParaRPr kumimoji="0" lang="zh-CN" altLang="en-GB" b="1"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2" name="TextBox 11"/>
          <p:cNvSpPr txBox="1"/>
          <p:nvPr/>
        </p:nvSpPr>
        <p:spPr>
          <a:xfrm>
            <a:off x="5331738" y="2887851"/>
            <a:ext cx="3812262" cy="2221762"/>
          </a:xfrm>
          <a:prstGeom prst="rect">
            <a:avLst/>
          </a:prstGeom>
          <a:noFill/>
        </p:spPr>
        <p:txBody>
          <a:bodyPr wrap="none" rtlCol="0">
            <a:spAutoFit/>
          </a:bodyPr>
          <a:lstStyle/>
          <a:p>
            <a:pPr>
              <a:lnSpc>
                <a:spcPct val="150000"/>
              </a:lnSpc>
              <a:buFont typeface="Wingdings" pitchFamily="2" charset="2"/>
              <a:buChar char="ü"/>
            </a:pPr>
            <a:r>
              <a:rPr lang="zh-CN" altLang="en-US" sz="2400" dirty="0">
                <a:latin typeface="+mn-ea"/>
                <a:ea typeface="+mn-ea"/>
              </a:rPr>
              <a:t>在线检测溶液浊度及温度</a:t>
            </a:r>
            <a:endParaRPr lang="en-US" altLang="zh-CN" sz="2400" dirty="0">
              <a:latin typeface="+mn-ea"/>
              <a:ea typeface="+mn-ea"/>
            </a:endParaRPr>
          </a:p>
          <a:p>
            <a:pPr>
              <a:lnSpc>
                <a:spcPct val="150000"/>
              </a:lnSpc>
              <a:buFont typeface="Wingdings" pitchFamily="2" charset="2"/>
              <a:buChar char="ü"/>
            </a:pPr>
            <a:r>
              <a:rPr lang="zh-CN" altLang="en-US" sz="2400" dirty="0">
                <a:latin typeface="+mn-ea"/>
                <a:ea typeface="+mn-ea"/>
              </a:rPr>
              <a:t>半密封</a:t>
            </a:r>
            <a:endParaRPr lang="en-US" altLang="zh-CN" sz="2400" dirty="0">
              <a:latin typeface="+mn-ea"/>
              <a:ea typeface="+mn-ea"/>
            </a:endParaRPr>
          </a:p>
          <a:p>
            <a:pPr>
              <a:lnSpc>
                <a:spcPct val="150000"/>
              </a:lnSpc>
              <a:buFont typeface="Wingdings" pitchFamily="2" charset="2"/>
              <a:buChar char="ü"/>
            </a:pPr>
            <a:r>
              <a:rPr lang="zh-CN" altLang="en-US" sz="2400" dirty="0">
                <a:latin typeface="+mn-ea"/>
                <a:ea typeface="+mn-ea"/>
              </a:rPr>
              <a:t>多个溶液同时进行测量</a:t>
            </a:r>
            <a:endParaRPr lang="en-US" altLang="zh-CN" sz="2400" dirty="0">
              <a:latin typeface="+mn-ea"/>
              <a:ea typeface="+mn-ea"/>
            </a:endParaRPr>
          </a:p>
          <a:p>
            <a:pPr>
              <a:lnSpc>
                <a:spcPct val="150000"/>
              </a:lnSpc>
              <a:buFont typeface="Wingdings" pitchFamily="2" charset="2"/>
              <a:buChar char="ü"/>
            </a:pPr>
            <a:r>
              <a:rPr lang="zh-CN" altLang="en-US" sz="2400" dirty="0">
                <a:latin typeface="+mn-ea"/>
                <a:ea typeface="+mn-ea"/>
              </a:rPr>
              <a:t>实现静态、动态切换</a:t>
            </a:r>
          </a:p>
        </p:txBody>
      </p:sp>
      <p:pic>
        <p:nvPicPr>
          <p:cNvPr id="145410" name="Picture 2" descr="F:\原F盘\科研秘书工作\仪器管理\四区间平行结晶仪.png"/>
          <p:cNvPicPr>
            <a:picLocks noChangeAspect="1" noChangeArrowheads="1"/>
          </p:cNvPicPr>
          <p:nvPr/>
        </p:nvPicPr>
        <p:blipFill>
          <a:blip r:embed="rId3" cstate="print"/>
          <a:srcRect/>
          <a:stretch>
            <a:fillRect/>
          </a:stretch>
        </p:blipFill>
        <p:spPr bwMode="auto">
          <a:xfrm>
            <a:off x="1138217" y="2594721"/>
            <a:ext cx="3971087" cy="297831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1. </a:t>
            </a:r>
            <a:r>
              <a:rPr lang="zh-CN" altLang="en-US" sz="4000" dirty="0"/>
              <a:t>溶解度的测量</a:t>
            </a:r>
          </a:p>
        </p:txBody>
      </p:sp>
      <p:sp>
        <p:nvSpPr>
          <p:cNvPr id="5" name="Rectangle 3" descr="Rectangle: Click to edit Master text styles&#10;Second level&#10;Third level&#10;Fourth level&#10;Fifth level"/>
          <p:cNvSpPr txBox="1">
            <a:spLocks noChangeArrowheads="1"/>
          </p:cNvSpPr>
          <p:nvPr/>
        </p:nvSpPr>
        <p:spPr bwMode="auto">
          <a:xfrm>
            <a:off x="-1008620" y="4824155"/>
            <a:ext cx="837093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defRPr/>
            </a:pPr>
            <a:endParaRPr lang="en-US" altLang="zh-CN" sz="2400" dirty="0"/>
          </a:p>
          <a:p>
            <a:pPr marL="457200" indent="-457200" algn="just" eaLnBrk="0" hangingPunct="0">
              <a:spcBef>
                <a:spcPct val="20000"/>
              </a:spcBef>
              <a:buClr>
                <a:schemeClr val="tx2"/>
              </a:buClr>
              <a:buSzPct val="70000"/>
              <a:buAutoNum type="arabicParenBoth"/>
              <a:defRPr/>
            </a:pPr>
            <a:endParaRPr lang="zh-CN" altLang="zh-CN" sz="2400" dirty="0"/>
          </a:p>
          <a:p>
            <a:pPr marL="342900" indent="-342900" algn="just" eaLnBrk="0" hangingPunct="0">
              <a:spcBef>
                <a:spcPct val="20000"/>
              </a:spcBef>
              <a:buClr>
                <a:schemeClr val="tx2"/>
              </a:buClr>
              <a:buSzPct val="70000"/>
              <a:defRPr/>
            </a:pPr>
            <a:endParaRPr lang="zh-CN" altLang="en-US" sz="2400"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a:xfrm>
            <a:off x="476545" y="1898830"/>
            <a:ext cx="800219"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t>摇床</a:t>
            </a:r>
          </a:p>
        </p:txBody>
      </p:sp>
      <p:sp>
        <p:nvSpPr>
          <p:cNvPr id="4710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7107" name="Rectangle 3"/>
          <p:cNvSpPr>
            <a:spLocks noChangeArrowheads="1"/>
          </p:cNvSpPr>
          <p:nvPr/>
        </p:nvSpPr>
        <p:spPr bwMode="auto">
          <a:xfrm>
            <a:off x="1302780" y="5619123"/>
            <a:ext cx="2082943" cy="45403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8288" algn="ctr" defTabSz="914400" rtl="0" eaLnBrk="1" fontAlgn="base" latinLnBrk="0" hangingPunct="1">
              <a:lnSpc>
                <a:spcPct val="150000"/>
              </a:lnSpc>
              <a:spcBef>
                <a:spcPct val="0"/>
              </a:spcBef>
              <a:spcAft>
                <a:spcPct val="0"/>
              </a:spcAft>
              <a:buClrTx/>
              <a:buSzTx/>
              <a:buFontTx/>
              <a:buNone/>
              <a:tabLst/>
            </a:pPr>
            <a:r>
              <a:rPr lang="zh-CN" altLang="en-US" b="1" dirty="0">
                <a:latin typeface="Times New Roman" pitchFamily="18" charset="0"/>
                <a:cs typeface="Times New Roman" pitchFamily="18" charset="0"/>
              </a:rPr>
              <a:t>空气摇床</a:t>
            </a:r>
            <a:r>
              <a:rPr kumimoji="0" lang="zh-CN" altLang="en-US"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装置图</a:t>
            </a:r>
            <a:endParaRPr kumimoji="0" lang="zh-CN" altLang="en-US" b="1"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2" name="TextBox 11"/>
          <p:cNvSpPr txBox="1"/>
          <p:nvPr/>
        </p:nvSpPr>
        <p:spPr>
          <a:xfrm>
            <a:off x="4397099" y="3105945"/>
            <a:ext cx="4725525" cy="2775760"/>
          </a:xfrm>
          <a:prstGeom prst="rect">
            <a:avLst/>
          </a:prstGeom>
          <a:noFill/>
        </p:spPr>
        <p:txBody>
          <a:bodyPr wrap="square" rtlCol="0">
            <a:spAutoFit/>
          </a:bodyPr>
          <a:lstStyle/>
          <a:p>
            <a:pPr>
              <a:lnSpc>
                <a:spcPct val="150000"/>
              </a:lnSpc>
              <a:buFont typeface="Wingdings" pitchFamily="2" charset="2"/>
              <a:buChar char="ü"/>
            </a:pPr>
            <a:r>
              <a:rPr lang="zh-CN" altLang="en-US" sz="2400" dirty="0">
                <a:latin typeface="+mn-ea"/>
                <a:ea typeface="+mn-ea"/>
              </a:rPr>
              <a:t>震荡加速溶解</a:t>
            </a:r>
            <a:endParaRPr lang="en-US" altLang="zh-CN" sz="2400" dirty="0">
              <a:latin typeface="+mn-ea"/>
              <a:ea typeface="+mn-ea"/>
            </a:endParaRPr>
          </a:p>
          <a:p>
            <a:pPr>
              <a:lnSpc>
                <a:spcPct val="150000"/>
              </a:lnSpc>
              <a:buFont typeface="Wingdings" pitchFamily="2" charset="2"/>
              <a:buChar char="ü"/>
            </a:pPr>
            <a:r>
              <a:rPr lang="zh-CN" altLang="en-US" sz="2400" dirty="0">
                <a:latin typeface="+mn-ea"/>
                <a:ea typeface="+mn-ea"/>
              </a:rPr>
              <a:t>空气浴</a:t>
            </a:r>
            <a:r>
              <a:rPr lang="en-US" altLang="zh-CN" sz="2400" dirty="0">
                <a:latin typeface="+mn-ea"/>
                <a:ea typeface="+mn-ea"/>
              </a:rPr>
              <a:t>/</a:t>
            </a:r>
            <a:r>
              <a:rPr lang="zh-CN" altLang="en-US" sz="2400" dirty="0">
                <a:latin typeface="+mn-ea"/>
                <a:ea typeface="+mn-ea"/>
              </a:rPr>
              <a:t>水浴</a:t>
            </a:r>
            <a:endParaRPr lang="en-US" altLang="zh-CN" sz="2400" dirty="0">
              <a:latin typeface="+mn-ea"/>
              <a:ea typeface="+mn-ea"/>
            </a:endParaRPr>
          </a:p>
          <a:p>
            <a:pPr>
              <a:lnSpc>
                <a:spcPct val="150000"/>
              </a:lnSpc>
              <a:buFont typeface="Wingdings" pitchFamily="2" charset="2"/>
              <a:buChar char="ü"/>
            </a:pPr>
            <a:r>
              <a:rPr lang="zh-CN" altLang="en-US" sz="2400" dirty="0">
                <a:latin typeface="+mn-ea"/>
                <a:ea typeface="+mn-ea"/>
              </a:rPr>
              <a:t>效率高，实现多个样品同时测定</a:t>
            </a:r>
            <a:endParaRPr lang="en-US" altLang="zh-CN" sz="2400" dirty="0">
              <a:latin typeface="+mn-ea"/>
              <a:ea typeface="+mn-ea"/>
            </a:endParaRPr>
          </a:p>
          <a:p>
            <a:pPr>
              <a:lnSpc>
                <a:spcPct val="150000"/>
              </a:lnSpc>
              <a:buFont typeface="Wingdings" pitchFamily="2" charset="2"/>
              <a:buChar char="ü"/>
            </a:pPr>
            <a:r>
              <a:rPr lang="zh-CN" altLang="en-US" sz="2400" dirty="0">
                <a:latin typeface="+mn-ea"/>
                <a:ea typeface="+mn-ea"/>
              </a:rPr>
              <a:t>控温精度有待提高</a:t>
            </a:r>
            <a:endParaRPr lang="en-US" altLang="zh-CN" sz="2400" dirty="0">
              <a:latin typeface="+mn-ea"/>
              <a:ea typeface="+mn-ea"/>
            </a:endParaRPr>
          </a:p>
          <a:p>
            <a:pPr>
              <a:lnSpc>
                <a:spcPct val="150000"/>
              </a:lnSpc>
              <a:buFont typeface="Wingdings" pitchFamily="2" charset="2"/>
              <a:buChar char="ü"/>
            </a:pPr>
            <a:r>
              <a:rPr lang="zh-CN" altLang="en-US" sz="2400" dirty="0">
                <a:latin typeface="+mn-ea"/>
                <a:ea typeface="+mn-ea"/>
              </a:rPr>
              <a:t>工业应用</a:t>
            </a:r>
            <a:endParaRPr lang="en-US" altLang="zh-CN" sz="2400" dirty="0">
              <a:latin typeface="+mn-ea"/>
              <a:ea typeface="+mn-ea"/>
            </a:endParaRPr>
          </a:p>
        </p:txBody>
      </p:sp>
      <p:sp>
        <p:nvSpPr>
          <p:cNvPr id="51202" name="AutoShape 2" descr="http://img4.imgtn.bdimg.com/it/u=1216252938,110941478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4" name="AutoShape 4" descr="http://img4.imgtn.bdimg.com/it/u=1216252938,110941478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5" name="Picture 5" descr="C:\Users\SunYZ\Desktop\水盐体系相图\工业结晶技术\摇床.jpg"/>
          <p:cNvPicPr>
            <a:picLocks noChangeAspect="1" noChangeArrowheads="1"/>
          </p:cNvPicPr>
          <p:nvPr/>
        </p:nvPicPr>
        <p:blipFill>
          <a:blip r:embed="rId3" cstate="print"/>
          <a:srcRect/>
          <a:stretch>
            <a:fillRect/>
          </a:stretch>
        </p:blipFill>
        <p:spPr bwMode="auto">
          <a:xfrm>
            <a:off x="476545" y="2836195"/>
            <a:ext cx="3735415" cy="276126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1. </a:t>
            </a:r>
            <a:r>
              <a:rPr lang="zh-CN" altLang="en-US" sz="4000" dirty="0"/>
              <a:t>溶解度的测量</a:t>
            </a:r>
          </a:p>
        </p:txBody>
      </p:sp>
      <p:sp>
        <p:nvSpPr>
          <p:cNvPr id="5" name="Rectangle 3" descr="Rectangle: Click to edit Master text styles&#10;Second level&#10;Third level&#10;Fourth level&#10;Fifth level"/>
          <p:cNvSpPr txBox="1">
            <a:spLocks noChangeArrowheads="1"/>
          </p:cNvSpPr>
          <p:nvPr/>
        </p:nvSpPr>
        <p:spPr bwMode="auto">
          <a:xfrm>
            <a:off x="386535" y="1935162"/>
            <a:ext cx="837093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r>
              <a:rPr lang="zh-CN" altLang="en-US" sz="3200" b="1" kern="0" dirty="0">
                <a:solidFill>
                  <a:srgbClr val="C00000"/>
                </a:solidFill>
                <a:latin typeface="+mn-lt"/>
                <a:ea typeface="+mn-ea"/>
              </a:rPr>
              <a:t>动态法：</a:t>
            </a:r>
            <a:r>
              <a:rPr lang="zh-CN" altLang="en-US" sz="2400" b="1" dirty="0">
                <a:latin typeface="黑体" pitchFamily="49" charset="-122"/>
                <a:ea typeface="黑体" pitchFamily="49" charset="-122"/>
              </a:rPr>
              <a:t>无需进行取样和成分分析</a:t>
            </a:r>
            <a:endParaRPr lang="en-US" altLang="zh-CN" sz="2400" b="1" dirty="0">
              <a:latin typeface="黑体" pitchFamily="49" charset="-122"/>
              <a:ea typeface="黑体" pitchFamily="49" charset="-122"/>
            </a:endParaRPr>
          </a:p>
          <a:p>
            <a:pPr indent="-342900" algn="just" eaLnBrk="0" hangingPunct="0">
              <a:lnSpc>
                <a:spcPct val="125000"/>
              </a:lnSpc>
              <a:spcBef>
                <a:spcPts val="1800"/>
              </a:spcBef>
              <a:buClr>
                <a:schemeClr val="tx2"/>
              </a:buClr>
              <a:buSzPct val="70000"/>
              <a:buFont typeface="Wingdings" panose="05000000000000000000" pitchFamily="2" charset="2"/>
              <a:buChar char="ü"/>
              <a:defRPr/>
            </a:pPr>
            <a:r>
              <a:rPr lang="zh-CN" altLang="en-US" sz="2400" b="1" dirty="0">
                <a:solidFill>
                  <a:srgbClr val="0000FF"/>
                </a:solidFill>
                <a:latin typeface="黑体" pitchFamily="49" charset="-122"/>
                <a:ea typeface="黑体" pitchFamily="49" charset="-122"/>
              </a:rPr>
              <a:t>变温操作</a:t>
            </a:r>
            <a:r>
              <a:rPr lang="zh-CN" altLang="en-US" sz="2400" b="1" dirty="0">
                <a:latin typeface="黑体" pitchFamily="49" charset="-122"/>
                <a:ea typeface="黑体" pitchFamily="49" charset="-122"/>
              </a:rPr>
              <a:t>，将一定质量晶体（过量）加入溶剂之中，然后通过改变温度，使晶体逐渐缓慢溶解，记录晶体最终完全溶解时的溶液状态（温度和溶液组成）。</a:t>
            </a:r>
            <a:endParaRPr lang="en-US" altLang="zh-CN" sz="2400" b="1" dirty="0">
              <a:latin typeface="黑体" pitchFamily="49" charset="-122"/>
              <a:ea typeface="黑体" pitchFamily="49" charset="-122"/>
            </a:endParaRPr>
          </a:p>
          <a:p>
            <a:pPr indent="-342900" algn="just" eaLnBrk="0" hangingPunct="0">
              <a:lnSpc>
                <a:spcPct val="125000"/>
              </a:lnSpc>
              <a:spcBef>
                <a:spcPct val="20000"/>
              </a:spcBef>
              <a:buClr>
                <a:schemeClr val="tx2"/>
              </a:buClr>
              <a:buSzPct val="70000"/>
              <a:buFont typeface="Wingdings" panose="05000000000000000000" pitchFamily="2" charset="2"/>
              <a:buChar char="ü"/>
              <a:defRPr/>
            </a:pPr>
            <a:r>
              <a:rPr lang="zh-CN" altLang="en-US" sz="2400" b="1" dirty="0">
                <a:solidFill>
                  <a:srgbClr val="0000FF"/>
                </a:solidFill>
                <a:latin typeface="黑体" pitchFamily="49" charset="-122"/>
                <a:ea typeface="黑体" pitchFamily="49" charset="-122"/>
              </a:rPr>
              <a:t>恒温操作</a:t>
            </a:r>
            <a:r>
              <a:rPr lang="zh-CN" altLang="en-US" sz="2400" b="1" dirty="0">
                <a:latin typeface="黑体" pitchFamily="49" charset="-122"/>
                <a:ea typeface="黑体" pitchFamily="49" charset="-122"/>
              </a:rPr>
              <a:t>，</a:t>
            </a:r>
            <a:r>
              <a:rPr lang="zh-CN" altLang="zh-CN" sz="2400" b="1" dirty="0">
                <a:latin typeface="黑体" pitchFamily="49" charset="-122"/>
                <a:ea typeface="黑体" pitchFamily="49" charset="-122"/>
              </a:rPr>
              <a:t>恒定温度下少量多次向样品加入溶剂或溶质，每次加入后都经过长时间搅拌，直到固相消失或新加入的固相不再溶解，根据原来的样品组成和加入的溶剂或溶质量可确定该温度下的溶解度。</a:t>
            </a:r>
            <a:endParaRPr lang="en-US" altLang="zh-CN" sz="2400" b="1" dirty="0">
              <a:latin typeface="黑体" pitchFamily="49" charset="-122"/>
              <a:ea typeface="黑体" pitchFamily="49" charset="-122"/>
            </a:endParaRPr>
          </a:p>
          <a:p>
            <a:pPr indent="-342900" algn="just" eaLnBrk="0" hangingPunct="0">
              <a:spcBef>
                <a:spcPct val="20000"/>
              </a:spcBef>
              <a:buClr>
                <a:schemeClr val="tx2"/>
              </a:buClr>
              <a:buSzPct val="70000"/>
              <a:defRPr/>
            </a:pPr>
            <a:endParaRPr lang="en-US" altLang="zh-CN" sz="2400" b="1" dirty="0">
              <a:latin typeface="黑体" pitchFamily="49" charset="-122"/>
              <a:ea typeface="黑体" pitchFamily="49" charset="-122"/>
            </a:endParaRPr>
          </a:p>
          <a:p>
            <a:pPr marL="342900" indent="-342900" algn="just" eaLnBrk="0" hangingPunct="0">
              <a:spcBef>
                <a:spcPct val="20000"/>
              </a:spcBef>
              <a:buClr>
                <a:schemeClr val="tx2"/>
              </a:buClr>
              <a:buSzPct val="70000"/>
              <a:defRPr/>
            </a:pPr>
            <a:endParaRPr lang="en-US" altLang="zh-CN" sz="2400" b="1" dirty="0"/>
          </a:p>
          <a:p>
            <a:pPr marL="457200" indent="-457200" algn="just" eaLnBrk="0" hangingPunct="0">
              <a:spcBef>
                <a:spcPct val="20000"/>
              </a:spcBef>
              <a:buClr>
                <a:schemeClr val="tx2"/>
              </a:buClr>
              <a:buSzPct val="70000"/>
              <a:defRPr/>
            </a:pPr>
            <a:endParaRPr lang="en-US" altLang="zh-CN" sz="2400" b="1" dirty="0"/>
          </a:p>
          <a:p>
            <a:pPr marL="457200" indent="-457200" algn="just" eaLnBrk="0" hangingPunct="0">
              <a:spcBef>
                <a:spcPct val="20000"/>
              </a:spcBef>
              <a:buClr>
                <a:schemeClr val="tx2"/>
              </a:buClr>
              <a:buSzPct val="70000"/>
              <a:buAutoNum type="arabicParenBoth"/>
              <a:defRPr/>
            </a:pPr>
            <a:endParaRPr lang="zh-CN" altLang="zh-CN" sz="2400" b="1" dirty="0"/>
          </a:p>
          <a:p>
            <a:pPr marL="342900" indent="-342900" algn="just" eaLnBrk="0" hangingPunct="0">
              <a:spcBef>
                <a:spcPct val="20000"/>
              </a:spcBef>
              <a:buClr>
                <a:schemeClr val="tx2"/>
              </a:buClr>
              <a:buSzPct val="70000"/>
              <a:defRPr/>
            </a:pPr>
            <a:endParaRPr lang="zh-CN" altLang="en-US" sz="2400" b="1"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z="4000" dirty="0"/>
              <a:t>1. </a:t>
            </a:r>
            <a:r>
              <a:rPr lang="zh-CN" altLang="en-US" sz="4000" dirty="0"/>
              <a:t>溶解度的测量</a:t>
            </a:r>
          </a:p>
        </p:txBody>
      </p:sp>
      <p:sp>
        <p:nvSpPr>
          <p:cNvPr id="5" name="Rectangle 3" descr="Rectangle: Click to edit Master text styles&#10;Second level&#10;Third level&#10;Fourth level&#10;Fifth level"/>
          <p:cNvSpPr txBox="1">
            <a:spLocks noChangeArrowheads="1"/>
          </p:cNvSpPr>
          <p:nvPr/>
        </p:nvSpPr>
        <p:spPr bwMode="auto">
          <a:xfrm>
            <a:off x="341530" y="1926613"/>
            <a:ext cx="8460940" cy="4648200"/>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70000"/>
              <a:defRPr/>
            </a:pPr>
            <a:r>
              <a:rPr lang="zh-CN" altLang="en-US" sz="3200" b="1" kern="0" dirty="0">
                <a:solidFill>
                  <a:srgbClr val="C00000"/>
                </a:solidFill>
                <a:latin typeface="+mn-lt"/>
                <a:ea typeface="+mn-ea"/>
              </a:rPr>
              <a:t>动态法：</a:t>
            </a:r>
            <a:endParaRPr lang="en-US" altLang="zh-CN" sz="2400" b="1" dirty="0">
              <a:latin typeface="黑体" pitchFamily="49" charset="-122"/>
              <a:ea typeface="黑体" pitchFamily="49" charset="-122"/>
            </a:endParaRPr>
          </a:p>
          <a:p>
            <a:pPr indent="-342900" algn="just" eaLnBrk="0" hangingPunct="0">
              <a:lnSpc>
                <a:spcPct val="125000"/>
              </a:lnSpc>
              <a:spcBef>
                <a:spcPts val="1200"/>
              </a:spcBef>
              <a:buClr>
                <a:schemeClr val="tx2"/>
              </a:buClr>
              <a:buSzPct val="70000"/>
              <a:buFont typeface="Wingdings" panose="05000000000000000000" pitchFamily="2" charset="2"/>
              <a:buChar char="ü"/>
              <a:defRPr/>
            </a:pPr>
            <a:r>
              <a:rPr lang="zh-CN" altLang="en-US" sz="2400" b="1" dirty="0">
                <a:latin typeface="黑体" pitchFamily="49" charset="-122"/>
                <a:ea typeface="黑体" pitchFamily="49" charset="-122"/>
              </a:rPr>
              <a:t>尤其适用于固液平衡过程中存在易挥发物质需要密闭的体系，实验体积少</a:t>
            </a:r>
            <a:r>
              <a:rPr lang="en-US" altLang="zh-CN" sz="2400" b="1" dirty="0">
                <a:latin typeface="黑体" pitchFamily="49" charset="-122"/>
                <a:ea typeface="黑体" pitchFamily="49" charset="-122"/>
              </a:rPr>
              <a:t>/</a:t>
            </a:r>
            <a:r>
              <a:rPr lang="zh-CN" altLang="en-US" sz="2400" b="1" dirty="0">
                <a:latin typeface="黑体" pitchFamily="49" charset="-122"/>
                <a:ea typeface="黑体" pitchFamily="49" charset="-122"/>
              </a:rPr>
              <a:t>价格昂贵，以及不方便固液分离的体系</a:t>
            </a:r>
            <a:endParaRPr lang="en-US" altLang="zh-CN" sz="2400" b="1" dirty="0">
              <a:latin typeface="黑体" pitchFamily="49" charset="-122"/>
              <a:ea typeface="黑体" pitchFamily="49" charset="-122"/>
            </a:endParaRPr>
          </a:p>
          <a:p>
            <a:pPr indent="-342900" algn="just" eaLnBrk="0" hangingPunct="0">
              <a:lnSpc>
                <a:spcPct val="125000"/>
              </a:lnSpc>
              <a:spcBef>
                <a:spcPts val="600"/>
              </a:spcBef>
              <a:buClr>
                <a:schemeClr val="tx2"/>
              </a:buClr>
              <a:buSzPct val="70000"/>
              <a:buFont typeface="Wingdings" panose="05000000000000000000" pitchFamily="2" charset="2"/>
              <a:buChar char="ü"/>
              <a:defRPr/>
            </a:pPr>
            <a:r>
              <a:rPr lang="zh-CN" altLang="en-US" sz="2400" b="1" dirty="0">
                <a:latin typeface="黑体" pitchFamily="49" charset="-122"/>
                <a:ea typeface="黑体" pitchFamily="49" charset="-122"/>
              </a:rPr>
              <a:t>比较适用于易观查体系（溶液颜色影响），由于平衡时间相对较短，不易达到真正平衡，需要加强搅拌，控制升温速度</a:t>
            </a:r>
            <a:endParaRPr lang="en-US" altLang="zh-CN" sz="2400" b="1" dirty="0">
              <a:latin typeface="黑体" pitchFamily="49" charset="-122"/>
              <a:ea typeface="黑体" pitchFamily="49" charset="-122"/>
            </a:endParaRPr>
          </a:p>
          <a:p>
            <a:pPr indent="-342900" algn="just" eaLnBrk="0" hangingPunct="0">
              <a:lnSpc>
                <a:spcPct val="125000"/>
              </a:lnSpc>
              <a:spcBef>
                <a:spcPts val="600"/>
              </a:spcBef>
              <a:buClr>
                <a:schemeClr val="tx2"/>
              </a:buClr>
              <a:buSzPct val="70000"/>
              <a:buFont typeface="Wingdings" panose="05000000000000000000" pitchFamily="2" charset="2"/>
              <a:buChar char="ü"/>
              <a:defRPr/>
            </a:pPr>
            <a:r>
              <a:rPr lang="zh-CN" altLang="en-US" sz="2400" b="1" dirty="0">
                <a:latin typeface="黑体" pitchFamily="49" charset="-122"/>
                <a:ea typeface="黑体" pitchFamily="49" charset="-122"/>
              </a:rPr>
              <a:t>对溶解过程很缓慢的物质，动态法也不适用</a:t>
            </a:r>
            <a:endParaRPr lang="en-US" altLang="zh-CN" sz="2400" b="1" dirty="0">
              <a:latin typeface="黑体" pitchFamily="49" charset="-122"/>
              <a:ea typeface="黑体" pitchFamily="49" charset="-122"/>
            </a:endParaRPr>
          </a:p>
          <a:p>
            <a:pPr marL="114300" indent="-342000" algn="just" eaLnBrk="0" hangingPunct="0">
              <a:lnSpc>
                <a:spcPct val="125000"/>
              </a:lnSpc>
              <a:spcBef>
                <a:spcPct val="20000"/>
              </a:spcBef>
              <a:buClr>
                <a:schemeClr val="tx2"/>
              </a:buClr>
              <a:buSzPct val="70000"/>
              <a:buFont typeface="Wingdings" panose="05000000000000000000" pitchFamily="2" charset="2"/>
              <a:buChar char="ü"/>
              <a:defRPr/>
            </a:pPr>
            <a:r>
              <a:rPr lang="zh-CN" altLang="en-US" sz="2400" b="1" dirty="0">
                <a:solidFill>
                  <a:srgbClr val="0000FF"/>
                </a:solidFill>
                <a:latin typeface="黑体" pitchFamily="49" charset="-122"/>
                <a:ea typeface="黑体" pitchFamily="49" charset="-122"/>
              </a:rPr>
              <a:t>可同时获得超溶解度</a:t>
            </a:r>
            <a:r>
              <a:rPr lang="en-US" altLang="zh-CN" sz="2400" b="1" dirty="0">
                <a:solidFill>
                  <a:srgbClr val="0000FF"/>
                </a:solidFill>
                <a:latin typeface="黑体" pitchFamily="49" charset="-122"/>
                <a:ea typeface="黑体" pitchFamily="49" charset="-122"/>
              </a:rPr>
              <a:t>-</a:t>
            </a:r>
            <a:r>
              <a:rPr lang="zh-CN" altLang="en-US" sz="2400" b="1" dirty="0">
                <a:solidFill>
                  <a:srgbClr val="0000FF"/>
                </a:solidFill>
                <a:latin typeface="黑体" pitchFamily="49" charset="-122"/>
                <a:ea typeface="黑体" pitchFamily="49" charset="-122"/>
              </a:rPr>
              <a:t>介稳区数据</a:t>
            </a:r>
            <a:endParaRPr lang="en-US" altLang="zh-CN" sz="2400" b="1" dirty="0">
              <a:solidFill>
                <a:srgbClr val="0000FF"/>
              </a:solidFill>
              <a:latin typeface="黑体" pitchFamily="49" charset="-122"/>
              <a:ea typeface="黑体" pitchFamily="49" charset="-122"/>
            </a:endParaRPr>
          </a:p>
          <a:p>
            <a:pPr marL="114300" indent="-342000" algn="just" eaLnBrk="0" hangingPunct="0">
              <a:lnSpc>
                <a:spcPct val="125000"/>
              </a:lnSpc>
              <a:spcBef>
                <a:spcPct val="20000"/>
              </a:spcBef>
              <a:buClr>
                <a:schemeClr val="tx2"/>
              </a:buClr>
              <a:buSzPct val="70000"/>
              <a:buFont typeface="Wingdings" panose="05000000000000000000" pitchFamily="2" charset="2"/>
              <a:buChar char="ü"/>
              <a:defRPr/>
            </a:pPr>
            <a:r>
              <a:rPr lang="zh-CN" altLang="en-US" sz="2400" b="1" dirty="0">
                <a:solidFill>
                  <a:srgbClr val="0000FF"/>
                </a:solidFill>
                <a:latin typeface="黑体" pitchFamily="49" charset="-122"/>
                <a:ea typeface="黑体" pitchFamily="49" charset="-122"/>
              </a:rPr>
              <a:t>平衡固相</a:t>
            </a:r>
            <a:r>
              <a:rPr lang="en-US" altLang="zh-CN" sz="2400" b="1" dirty="0">
                <a:solidFill>
                  <a:srgbClr val="0000FF"/>
                </a:solidFill>
                <a:latin typeface="黑体" pitchFamily="49" charset="-122"/>
                <a:ea typeface="黑体" pitchFamily="49" charset="-122"/>
              </a:rPr>
              <a:t>/</a:t>
            </a:r>
            <a:r>
              <a:rPr lang="zh-CN" altLang="en-US" sz="2400" b="1" dirty="0">
                <a:solidFill>
                  <a:srgbClr val="0000FF"/>
                </a:solidFill>
                <a:latin typeface="黑体" pitchFamily="49" charset="-122"/>
                <a:ea typeface="黑体" pitchFamily="49" charset="-122"/>
              </a:rPr>
              <a:t>液相检测方法</a:t>
            </a:r>
            <a:endParaRPr lang="en-US" altLang="zh-CN" sz="2400" b="1" dirty="0">
              <a:solidFill>
                <a:srgbClr val="0000FF"/>
              </a:solidFill>
              <a:latin typeface="黑体" pitchFamily="49" charset="-122"/>
              <a:ea typeface="黑体" pitchFamily="49" charset="-122"/>
            </a:endParaRPr>
          </a:p>
          <a:p>
            <a:pPr marL="342900" indent="-342900" algn="just" eaLnBrk="0" hangingPunct="0">
              <a:spcBef>
                <a:spcPct val="20000"/>
              </a:spcBef>
              <a:buClr>
                <a:schemeClr val="tx2"/>
              </a:buClr>
              <a:buSzPct val="70000"/>
              <a:defRPr/>
            </a:pPr>
            <a:endParaRPr lang="en-US" altLang="zh-CN" sz="2400" b="1" dirty="0"/>
          </a:p>
          <a:p>
            <a:pPr marL="457200" indent="-457200" algn="just" eaLnBrk="0" hangingPunct="0">
              <a:spcBef>
                <a:spcPct val="20000"/>
              </a:spcBef>
              <a:buClr>
                <a:schemeClr val="tx2"/>
              </a:buClr>
              <a:buSzPct val="70000"/>
              <a:defRPr/>
            </a:pPr>
            <a:endParaRPr lang="en-US" altLang="zh-CN" sz="2400" b="1" dirty="0"/>
          </a:p>
          <a:p>
            <a:pPr marL="457200" indent="-457200" algn="just" eaLnBrk="0" hangingPunct="0">
              <a:spcBef>
                <a:spcPct val="20000"/>
              </a:spcBef>
              <a:buClr>
                <a:schemeClr val="tx2"/>
              </a:buClr>
              <a:buSzPct val="70000"/>
              <a:buAutoNum type="arabicParenBoth"/>
              <a:defRPr/>
            </a:pPr>
            <a:endParaRPr lang="zh-CN" altLang="zh-CN" sz="2400" b="1" dirty="0"/>
          </a:p>
          <a:p>
            <a:pPr marL="342900" indent="-342900" algn="just" eaLnBrk="0" hangingPunct="0">
              <a:spcBef>
                <a:spcPct val="20000"/>
              </a:spcBef>
              <a:buClr>
                <a:schemeClr val="tx2"/>
              </a:buClr>
              <a:buSzPct val="70000"/>
              <a:defRPr/>
            </a:pPr>
            <a:endParaRPr lang="zh-CN" altLang="en-US" sz="2400" b="1" kern="0" dirty="0">
              <a:latin typeface="+mn-lt"/>
              <a:ea typeface="+mn-ea"/>
            </a:endParaRP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c487e5b-2a16-4bcc-8ed2-99e1e80127be">
  <a:themeElements>
    <a:clrScheme name="cc487e5b-2a16-4bcc-8ed2-99e1e80127b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487e5b-2a16-4bcc-8ed2-99e1e80127b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CC"/>
        </a:solidFill>
        <a:ln w="25400"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spDef>
    <a:lnDef>
      <a:spPr bwMode="auto">
        <a:xfrm>
          <a:off x="0" y="0"/>
          <a:ext cx="1" cy="1"/>
        </a:xfrm>
        <a:custGeom>
          <a:avLst/>
          <a:gdLst/>
          <a:ahLst/>
          <a:cxnLst/>
          <a:rect l="0" t="0" r="0" b="0"/>
          <a:pathLst/>
        </a:custGeom>
        <a:solidFill>
          <a:srgbClr val="FFFFCC"/>
        </a:solidFill>
        <a:ln w="25400"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lnDef>
  </a:objectDefaults>
  <a:extraClrSchemeLst>
    <a:extraClrScheme>
      <a:clrScheme name="cc487e5b-2a16-4bcc-8ed2-99e1e80127b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487e5b-2a16-4bcc-8ed2-99e1e80127b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487e5b-2a16-4bcc-8ed2-99e1e80127b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487e5b-2a16-4bcc-8ed2-99e1e80127b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487e5b-2a16-4bcc-8ed2-99e1e80127b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487e5b-2a16-4bcc-8ed2-99e1e80127b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487e5b-2a16-4bcc-8ed2-99e1e80127b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487e5b-2a16-4bcc-8ed2-99e1e80127b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487e5b-2a16-4bcc-8ed2-99e1e80127b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487e5b-2a16-4bcc-8ed2-99e1e80127b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487e5b-2a16-4bcc-8ed2-99e1e80127b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487e5b-2a16-4bcc-8ed2-99e1e80127b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14705</TotalTime>
  <Words>2155</Words>
  <Application>Microsoft Office PowerPoint</Application>
  <PresentationFormat>全屏显示(4:3)</PresentationFormat>
  <Paragraphs>413</Paragraphs>
  <Slides>35</Slides>
  <Notes>28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6" baseType="lpstr">
      <vt:lpstr>黑体</vt:lpstr>
      <vt:lpstr>华文细黑</vt:lpstr>
      <vt:lpstr>宋体</vt:lpstr>
      <vt:lpstr>微软雅黑</vt:lpstr>
      <vt:lpstr>Arial</vt:lpstr>
      <vt:lpstr>Century Gothic</vt:lpstr>
      <vt:lpstr>Constantia</vt:lpstr>
      <vt:lpstr>Times New Roman</vt:lpstr>
      <vt:lpstr>Wingdings</vt:lpstr>
      <vt:lpstr>cc487e5b-2a16-4bcc-8ed2-99e1e80127be</vt:lpstr>
      <vt:lpstr>公式</vt:lpstr>
      <vt:lpstr>工业结晶---第二章 介稳区测量</vt:lpstr>
      <vt:lpstr>1. 溶解度的测量</vt:lpstr>
      <vt:lpstr>1. 溶解度的测量</vt:lpstr>
      <vt:lpstr>1. 溶解度的测量</vt:lpstr>
      <vt:lpstr>1. 溶解度的测量</vt:lpstr>
      <vt:lpstr>1. 溶解度的测量</vt:lpstr>
      <vt:lpstr>1. 溶解度的测量</vt:lpstr>
      <vt:lpstr>1. 溶解度的测量</vt:lpstr>
      <vt:lpstr>1. 溶解度的测量</vt:lpstr>
      <vt:lpstr>2. 溶解度的计算</vt:lpstr>
      <vt:lpstr>2. 溶解度的计算</vt:lpstr>
      <vt:lpstr>2. 溶解度的计算</vt:lpstr>
      <vt:lpstr>3. 超溶解度的测量</vt:lpstr>
      <vt:lpstr>3. 超溶解度的测量</vt:lpstr>
      <vt:lpstr>3. 超溶解度的测量</vt:lpstr>
      <vt:lpstr>3. 超溶解度的测量</vt:lpstr>
      <vt:lpstr>3. 超溶解度的测量</vt:lpstr>
      <vt:lpstr>3. 超溶解度的测量</vt:lpstr>
      <vt:lpstr>3. 超溶解度的测量</vt:lpstr>
      <vt:lpstr>3. 超溶解度的测量</vt:lpstr>
      <vt:lpstr>3. 超溶解度的测量</vt:lpstr>
      <vt:lpstr>3. 超溶解度的测量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罗 孟杰</cp:lastModifiedBy>
  <cp:revision>1085</cp:revision>
  <cp:lastPrinted>1601-01-01T00:00:00Z</cp:lastPrinted>
  <dcterms:created xsi:type="dcterms:W3CDTF">1601-01-01T00:00:00Z</dcterms:created>
  <dcterms:modified xsi:type="dcterms:W3CDTF">2022-11-28T09:30:25Z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